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9" r:id="rId1"/>
  </p:sldMasterIdLst>
  <p:notesMasterIdLst>
    <p:notesMasterId r:id="rId122"/>
  </p:notesMasterIdLst>
  <p:handoutMasterIdLst>
    <p:handoutMasterId r:id="rId123"/>
  </p:handoutMasterIdLst>
  <p:sldIdLst>
    <p:sldId id="302" r:id="rId2"/>
    <p:sldId id="451" r:id="rId3"/>
    <p:sldId id="393" r:id="rId4"/>
    <p:sldId id="303" r:id="rId5"/>
    <p:sldId id="598" r:id="rId6"/>
    <p:sldId id="386" r:id="rId7"/>
    <p:sldId id="387" r:id="rId8"/>
    <p:sldId id="444" r:id="rId9"/>
    <p:sldId id="388" r:id="rId10"/>
    <p:sldId id="389" r:id="rId11"/>
    <p:sldId id="599" r:id="rId12"/>
    <p:sldId id="375" r:id="rId13"/>
    <p:sldId id="391" r:id="rId14"/>
    <p:sldId id="609" r:id="rId15"/>
    <p:sldId id="600" r:id="rId16"/>
    <p:sldId id="601" r:id="rId17"/>
    <p:sldId id="610" r:id="rId18"/>
    <p:sldId id="611" r:id="rId19"/>
    <p:sldId id="529" r:id="rId20"/>
    <p:sldId id="390" r:id="rId21"/>
    <p:sldId id="612" r:id="rId22"/>
    <p:sldId id="376" r:id="rId23"/>
    <p:sldId id="591" r:id="rId24"/>
    <p:sldId id="614" r:id="rId25"/>
    <p:sldId id="616" r:id="rId26"/>
    <p:sldId id="617" r:id="rId27"/>
    <p:sldId id="618" r:id="rId28"/>
    <p:sldId id="615" r:id="rId29"/>
    <p:sldId id="382" r:id="rId30"/>
    <p:sldId id="619" r:id="rId31"/>
    <p:sldId id="395" r:id="rId32"/>
    <p:sldId id="620" r:id="rId33"/>
    <p:sldId id="621" r:id="rId34"/>
    <p:sldId id="622" r:id="rId35"/>
    <p:sldId id="1397" r:id="rId36"/>
    <p:sldId id="1398" r:id="rId37"/>
    <p:sldId id="378" r:id="rId38"/>
    <p:sldId id="396" r:id="rId39"/>
    <p:sldId id="397" r:id="rId40"/>
    <p:sldId id="398" r:id="rId41"/>
    <p:sldId id="392" r:id="rId42"/>
    <p:sldId id="399" r:id="rId43"/>
    <p:sldId id="400" r:id="rId44"/>
    <p:sldId id="1400" r:id="rId45"/>
    <p:sldId id="1401" r:id="rId46"/>
    <p:sldId id="383" r:id="rId47"/>
    <p:sldId id="401" r:id="rId48"/>
    <p:sldId id="445" r:id="rId49"/>
    <p:sldId id="377" r:id="rId50"/>
    <p:sldId id="402" r:id="rId51"/>
    <p:sldId id="1402" r:id="rId52"/>
    <p:sldId id="403" r:id="rId53"/>
    <p:sldId id="625" r:id="rId54"/>
    <p:sldId id="626" r:id="rId55"/>
    <p:sldId id="627" r:id="rId56"/>
    <p:sldId id="379" r:id="rId57"/>
    <p:sldId id="404" r:id="rId58"/>
    <p:sldId id="630" r:id="rId59"/>
    <p:sldId id="631" r:id="rId60"/>
    <p:sldId id="632" r:id="rId61"/>
    <p:sldId id="633" r:id="rId62"/>
    <p:sldId id="405" r:id="rId63"/>
    <p:sldId id="635" r:id="rId64"/>
    <p:sldId id="636" r:id="rId65"/>
    <p:sldId id="637" r:id="rId66"/>
    <p:sldId id="406" r:id="rId67"/>
    <p:sldId id="407" r:id="rId68"/>
    <p:sldId id="408" r:id="rId69"/>
    <p:sldId id="641" r:id="rId70"/>
    <p:sldId id="409" r:id="rId71"/>
    <p:sldId id="643" r:id="rId72"/>
    <p:sldId id="644" r:id="rId73"/>
    <p:sldId id="413" r:id="rId74"/>
    <p:sldId id="646" r:id="rId75"/>
    <p:sldId id="414" r:id="rId76"/>
    <p:sldId id="446" r:id="rId77"/>
    <p:sldId id="415" r:id="rId78"/>
    <p:sldId id="419" r:id="rId79"/>
    <p:sldId id="420" r:id="rId80"/>
    <p:sldId id="651" r:id="rId81"/>
    <p:sldId id="652" r:id="rId82"/>
    <p:sldId id="653" r:id="rId83"/>
    <p:sldId id="421" r:id="rId84"/>
    <p:sldId id="422" r:id="rId85"/>
    <p:sldId id="423" r:id="rId86"/>
    <p:sldId id="424" r:id="rId87"/>
    <p:sldId id="1403" r:id="rId88"/>
    <p:sldId id="425" r:id="rId89"/>
    <p:sldId id="658" r:id="rId90"/>
    <p:sldId id="659" r:id="rId91"/>
    <p:sldId id="426" r:id="rId92"/>
    <p:sldId id="447" r:id="rId93"/>
    <p:sldId id="427" r:id="rId94"/>
    <p:sldId id="428" r:id="rId95"/>
    <p:sldId id="429" r:id="rId96"/>
    <p:sldId id="670" r:id="rId97"/>
    <p:sldId id="430" r:id="rId98"/>
    <p:sldId id="418" r:id="rId99"/>
    <p:sldId id="448" r:id="rId100"/>
    <p:sldId id="431" r:id="rId101"/>
    <p:sldId id="449" r:id="rId102"/>
    <p:sldId id="432" r:id="rId103"/>
    <p:sldId id="433" r:id="rId104"/>
    <p:sldId id="681" r:id="rId105"/>
    <p:sldId id="434" r:id="rId106"/>
    <p:sldId id="435" r:id="rId107"/>
    <p:sldId id="436" r:id="rId108"/>
    <p:sldId id="441" r:id="rId109"/>
    <p:sldId id="443" r:id="rId110"/>
    <p:sldId id="437" r:id="rId111"/>
    <p:sldId id="438" r:id="rId112"/>
    <p:sldId id="439" r:id="rId113"/>
    <p:sldId id="380" r:id="rId114"/>
    <p:sldId id="440" r:id="rId115"/>
    <p:sldId id="450" r:id="rId116"/>
    <p:sldId id="1404" r:id="rId117"/>
    <p:sldId id="1405" r:id="rId118"/>
    <p:sldId id="1406" r:id="rId119"/>
    <p:sldId id="1407" r:id="rId120"/>
    <p:sldId id="298" r:id="rId121"/>
  </p:sldIdLst>
  <p:sldSz cx="9144000" cy="6858000" type="screen4x3"/>
  <p:notesSz cx="10234613" cy="7104063"/>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默认节" id="{978D2B97-8F17-4537-A75A-82CF5E51851D}">
          <p14:sldIdLst>
            <p14:sldId id="302"/>
            <p14:sldId id="451"/>
          </p14:sldIdLst>
        </p14:section>
        <p14:section name="4.1" id="{4E328049-F4DB-4612-B18B-81963FC32C3E}">
          <p14:sldIdLst>
            <p14:sldId id="393"/>
            <p14:sldId id="303"/>
            <p14:sldId id="598"/>
            <p14:sldId id="386"/>
            <p14:sldId id="387"/>
          </p14:sldIdLst>
        </p14:section>
        <p14:section name="4.2" id="{C744DA86-0897-4504-A7A4-5F930A816800}">
          <p14:sldIdLst>
            <p14:sldId id="444"/>
            <p14:sldId id="388"/>
            <p14:sldId id="389"/>
            <p14:sldId id="599"/>
            <p14:sldId id="375"/>
            <p14:sldId id="391"/>
            <p14:sldId id="609"/>
            <p14:sldId id="600"/>
            <p14:sldId id="601"/>
            <p14:sldId id="610"/>
            <p14:sldId id="611"/>
            <p14:sldId id="529"/>
            <p14:sldId id="390"/>
            <p14:sldId id="612"/>
            <p14:sldId id="376"/>
            <p14:sldId id="591"/>
            <p14:sldId id="614"/>
            <p14:sldId id="616"/>
            <p14:sldId id="617"/>
            <p14:sldId id="618"/>
            <p14:sldId id="615"/>
            <p14:sldId id="382"/>
            <p14:sldId id="619"/>
            <p14:sldId id="395"/>
            <p14:sldId id="620"/>
            <p14:sldId id="621"/>
            <p14:sldId id="622"/>
            <p14:sldId id="1397"/>
            <p14:sldId id="1398"/>
            <p14:sldId id="378"/>
            <p14:sldId id="396"/>
            <p14:sldId id="397"/>
            <p14:sldId id="398"/>
            <p14:sldId id="392"/>
            <p14:sldId id="399"/>
            <p14:sldId id="400"/>
            <p14:sldId id="1400"/>
            <p14:sldId id="1401"/>
            <p14:sldId id="383"/>
            <p14:sldId id="401"/>
          </p14:sldIdLst>
        </p14:section>
        <p14:section name="4.3" id="{4396C90C-F0B7-448B-B3CC-9944268DF129}">
          <p14:sldIdLst>
            <p14:sldId id="445"/>
            <p14:sldId id="377"/>
            <p14:sldId id="402"/>
            <p14:sldId id="1402"/>
            <p14:sldId id="403"/>
            <p14:sldId id="625"/>
            <p14:sldId id="626"/>
            <p14:sldId id="627"/>
            <p14:sldId id="379"/>
            <p14:sldId id="404"/>
            <p14:sldId id="630"/>
            <p14:sldId id="631"/>
            <p14:sldId id="632"/>
            <p14:sldId id="633"/>
            <p14:sldId id="405"/>
            <p14:sldId id="635"/>
            <p14:sldId id="636"/>
            <p14:sldId id="637"/>
            <p14:sldId id="406"/>
            <p14:sldId id="407"/>
            <p14:sldId id="408"/>
            <p14:sldId id="641"/>
            <p14:sldId id="409"/>
            <p14:sldId id="643"/>
            <p14:sldId id="644"/>
            <p14:sldId id="413"/>
            <p14:sldId id="646"/>
            <p14:sldId id="414"/>
          </p14:sldIdLst>
        </p14:section>
        <p14:section name="4.4" id="{20C28B83-1F02-4324-97F6-3B8CED24AA1E}">
          <p14:sldIdLst>
            <p14:sldId id="446"/>
            <p14:sldId id="415"/>
            <p14:sldId id="419"/>
            <p14:sldId id="420"/>
            <p14:sldId id="651"/>
            <p14:sldId id="652"/>
            <p14:sldId id="653"/>
            <p14:sldId id="421"/>
            <p14:sldId id="422"/>
            <p14:sldId id="423"/>
            <p14:sldId id="424"/>
            <p14:sldId id="1403"/>
            <p14:sldId id="425"/>
            <p14:sldId id="658"/>
            <p14:sldId id="659"/>
            <p14:sldId id="426"/>
          </p14:sldIdLst>
        </p14:section>
        <p14:section name="4.5" id="{AF09882D-85DA-4A4A-AF70-82D5441018B9}">
          <p14:sldIdLst>
            <p14:sldId id="447"/>
            <p14:sldId id="427"/>
            <p14:sldId id="428"/>
            <p14:sldId id="429"/>
            <p14:sldId id="670"/>
            <p14:sldId id="430"/>
            <p14:sldId id="418"/>
          </p14:sldIdLst>
        </p14:section>
        <p14:section name="4.6" id="{58DDB59A-7935-4DDF-943D-F93403F63D09}">
          <p14:sldIdLst>
            <p14:sldId id="448"/>
            <p14:sldId id="431"/>
          </p14:sldIdLst>
        </p14:section>
        <p14:section name="4.7" id="{4606F698-7A83-4008-BEC8-01ED4398ED6A}">
          <p14:sldIdLst>
            <p14:sldId id="449"/>
            <p14:sldId id="432"/>
            <p14:sldId id="433"/>
            <p14:sldId id="681"/>
            <p14:sldId id="434"/>
            <p14:sldId id="435"/>
            <p14:sldId id="436"/>
            <p14:sldId id="441"/>
            <p14:sldId id="443"/>
            <p14:sldId id="437"/>
            <p14:sldId id="438"/>
            <p14:sldId id="439"/>
            <p14:sldId id="380"/>
            <p14:sldId id="440"/>
          </p14:sldIdLst>
        </p14:section>
        <p14:section name="4.8" id="{330045B3-11F1-483D-AA19-CFB4FFC433C9}">
          <p14:sldIdLst>
            <p14:sldId id="450"/>
            <p14:sldId id="1404"/>
            <p14:sldId id="1405"/>
            <p14:sldId id="1406"/>
            <p14:sldId id="1407"/>
            <p14:sldId id="29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作者"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FF"/>
    <a:srgbClr val="007FA3"/>
    <a:srgbClr val="007CA3"/>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11" autoAdjust="0"/>
    <p:restoredTop sz="90902" autoAdjust="0"/>
  </p:normalViewPr>
  <p:slideViewPr>
    <p:cSldViewPr snapToGrid="0" snapToObjects="1">
      <p:cViewPr>
        <p:scale>
          <a:sx n="80" d="100"/>
          <a:sy n="80" d="100"/>
        </p:scale>
        <p:origin x="1572" y="48"/>
      </p:cViewPr>
      <p:guideLst>
        <p:guide orient="horz" pos="2160"/>
        <p:guide pos="2880"/>
      </p:guideLst>
    </p:cSldViewPr>
  </p:slideViewPr>
  <p:outlineViewPr>
    <p:cViewPr>
      <p:scale>
        <a:sx n="33" d="100"/>
        <a:sy n="33" d="100"/>
      </p:scale>
      <p:origin x="0" y="-71646"/>
    </p:cViewPr>
  </p:outlineViewPr>
  <p:notesTextViewPr>
    <p:cViewPr>
      <p:scale>
        <a:sx n="3" d="2"/>
        <a:sy n="3" d="2"/>
      </p:scale>
      <p:origin x="0" y="0"/>
    </p:cViewPr>
  </p:notesTextViewPr>
  <p:sorterViewPr>
    <p:cViewPr>
      <p:scale>
        <a:sx n="130" d="100"/>
        <a:sy n="130" d="100"/>
      </p:scale>
      <p:origin x="0" y="-46614"/>
    </p:cViewPr>
  </p:sorterViewPr>
  <p:notesViewPr>
    <p:cSldViewPr snapToGrid="0" snapToObjects="1">
      <p:cViewPr varScale="1">
        <p:scale>
          <a:sx n="55" d="100"/>
          <a:sy n="55" d="100"/>
        </p:scale>
        <p:origin x="280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4434999" cy="355203"/>
          </a:xfrm>
          <a:prstGeom prst="rect">
            <a:avLst/>
          </a:prstGeom>
        </p:spPr>
        <p:txBody>
          <a:bodyPr vert="horz" lIns="99072" tIns="49536" rIns="99072" bIns="49536" rtlCol="0"/>
          <a:lstStyle>
            <a:lvl1pPr algn="l">
              <a:defRPr sz="1300"/>
            </a:lvl1pPr>
          </a:lstStyle>
          <a:p>
            <a:endParaRPr lang="en-US" dirty="0"/>
          </a:p>
        </p:txBody>
      </p:sp>
      <p:sp>
        <p:nvSpPr>
          <p:cNvPr id="3" name="Date Placeholder 2"/>
          <p:cNvSpPr>
            <a:spLocks noGrp="1"/>
          </p:cNvSpPr>
          <p:nvPr>
            <p:ph type="dt" sz="quarter" idx="1"/>
          </p:nvPr>
        </p:nvSpPr>
        <p:spPr>
          <a:xfrm>
            <a:off x="5797247" y="0"/>
            <a:ext cx="4434999" cy="355203"/>
          </a:xfrm>
          <a:prstGeom prst="rect">
            <a:avLst/>
          </a:prstGeom>
        </p:spPr>
        <p:txBody>
          <a:bodyPr vert="horz" lIns="99072" tIns="49536" rIns="99072" bIns="49536" rtlCol="0"/>
          <a:lstStyle>
            <a:lvl1pPr algn="r">
              <a:defRPr sz="1300"/>
            </a:lvl1pPr>
          </a:lstStyle>
          <a:p>
            <a:fld id="{2885CB01-6679-D646-ACB3-8B04B786C15F}" type="datetimeFigureOut">
              <a:rPr lang="en-US" smtClean="0"/>
              <a:t>11/13/2023</a:t>
            </a:fld>
            <a:endParaRPr lang="en-US" dirty="0"/>
          </a:p>
        </p:txBody>
      </p:sp>
      <p:sp>
        <p:nvSpPr>
          <p:cNvPr id="4" name="Footer Placeholder 3"/>
          <p:cNvSpPr>
            <a:spLocks noGrp="1"/>
          </p:cNvSpPr>
          <p:nvPr>
            <p:ph type="ftr" sz="quarter" idx="2"/>
          </p:nvPr>
        </p:nvSpPr>
        <p:spPr>
          <a:xfrm>
            <a:off x="2" y="6747628"/>
            <a:ext cx="4434999" cy="355203"/>
          </a:xfrm>
          <a:prstGeom prst="rect">
            <a:avLst/>
          </a:prstGeom>
        </p:spPr>
        <p:txBody>
          <a:bodyPr vert="horz" lIns="99072" tIns="49536" rIns="99072" bIns="49536" rtlCol="0" anchor="b"/>
          <a:lstStyle>
            <a:lvl1pPr algn="l">
              <a:defRPr sz="1300"/>
            </a:lvl1pPr>
          </a:lstStyle>
          <a:p>
            <a:endParaRPr lang="en-US" dirty="0"/>
          </a:p>
        </p:txBody>
      </p:sp>
      <p:sp>
        <p:nvSpPr>
          <p:cNvPr id="5" name="Slide Number Placeholder 4"/>
          <p:cNvSpPr>
            <a:spLocks noGrp="1"/>
          </p:cNvSpPr>
          <p:nvPr>
            <p:ph type="sldNum" sz="quarter" idx="3"/>
          </p:nvPr>
        </p:nvSpPr>
        <p:spPr>
          <a:xfrm>
            <a:off x="5797247" y="6747628"/>
            <a:ext cx="4434999" cy="355203"/>
          </a:xfrm>
          <a:prstGeom prst="rect">
            <a:avLst/>
          </a:prstGeom>
        </p:spPr>
        <p:txBody>
          <a:bodyPr vert="horz" lIns="99072" tIns="49536" rIns="99072" bIns="49536" rtlCol="0" anchor="b"/>
          <a:lstStyle>
            <a:lvl1pPr algn="r">
              <a:defRPr sz="13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4434998" cy="355203"/>
          </a:xfrm>
          <a:prstGeom prst="rect">
            <a:avLst/>
          </a:prstGeom>
          <a:noFill/>
          <a:ln>
            <a:noFill/>
          </a:ln>
        </p:spPr>
        <p:txBody>
          <a:bodyPr lIns="99056" tIns="99056" rIns="99056" bIns="99056" anchor="t" anchorCtr="0"/>
          <a:lstStyle>
            <a:lvl1pPr marL="0" marR="0" lvl="0" indent="0" algn="l" rtl="0">
              <a:spcBef>
                <a:spcPts val="0"/>
              </a:spcBef>
              <a:buNone/>
              <a:defRPr sz="1300" b="0" i="0" u="none" strike="noStrike" cap="none">
                <a:solidFill>
                  <a:schemeClr val="dk1"/>
                </a:solidFill>
                <a:latin typeface="Arial"/>
                <a:ea typeface="Arial"/>
                <a:cs typeface="Arial"/>
                <a:sym typeface="Arial"/>
              </a:defRPr>
            </a:lvl1pPr>
            <a:lvl2pPr marL="495362" marR="0" lvl="1" indent="0" algn="l" rtl="0">
              <a:spcBef>
                <a:spcPts val="0"/>
              </a:spcBef>
              <a:buNone/>
              <a:defRPr sz="2000" b="0" i="0" u="none" strike="noStrike" cap="none">
                <a:solidFill>
                  <a:schemeClr val="dk1"/>
                </a:solidFill>
                <a:latin typeface="Arial"/>
                <a:ea typeface="Arial"/>
                <a:cs typeface="Arial"/>
                <a:sym typeface="Arial"/>
              </a:defRPr>
            </a:lvl2pPr>
            <a:lvl3pPr marL="990723" marR="0" lvl="2" indent="0" algn="l" rtl="0">
              <a:spcBef>
                <a:spcPts val="0"/>
              </a:spcBef>
              <a:buNone/>
              <a:defRPr sz="2000" b="0" i="0" u="none" strike="noStrike" cap="none">
                <a:solidFill>
                  <a:schemeClr val="dk1"/>
                </a:solidFill>
                <a:latin typeface="Arial"/>
                <a:ea typeface="Arial"/>
                <a:cs typeface="Arial"/>
                <a:sym typeface="Arial"/>
              </a:defRPr>
            </a:lvl3pPr>
            <a:lvl4pPr marL="1486085" marR="0" lvl="3" indent="0" algn="l" rtl="0">
              <a:spcBef>
                <a:spcPts val="0"/>
              </a:spcBef>
              <a:buNone/>
              <a:defRPr sz="2000" b="0" i="0" u="none" strike="noStrike" cap="none">
                <a:solidFill>
                  <a:schemeClr val="dk1"/>
                </a:solidFill>
                <a:latin typeface="Arial"/>
                <a:ea typeface="Arial"/>
                <a:cs typeface="Arial"/>
                <a:sym typeface="Arial"/>
              </a:defRPr>
            </a:lvl4pPr>
            <a:lvl5pPr marL="1981445" marR="0" lvl="4" indent="0" algn="l" rtl="0">
              <a:spcBef>
                <a:spcPts val="0"/>
              </a:spcBef>
              <a:buNone/>
              <a:defRPr sz="2000" b="0" i="0" u="none" strike="noStrike" cap="none">
                <a:solidFill>
                  <a:schemeClr val="dk1"/>
                </a:solidFill>
                <a:latin typeface="Arial"/>
                <a:ea typeface="Arial"/>
                <a:cs typeface="Arial"/>
                <a:sym typeface="Arial"/>
              </a:defRPr>
            </a:lvl5pPr>
            <a:lvl6pPr marL="2476807" marR="0" lvl="5" indent="0" algn="l" rtl="0">
              <a:spcBef>
                <a:spcPts val="0"/>
              </a:spcBef>
              <a:buNone/>
              <a:defRPr sz="2000" b="0" i="0" u="none" strike="noStrike" cap="none">
                <a:solidFill>
                  <a:schemeClr val="dk1"/>
                </a:solidFill>
                <a:latin typeface="Arial"/>
                <a:ea typeface="Arial"/>
                <a:cs typeface="Arial"/>
                <a:sym typeface="Arial"/>
              </a:defRPr>
            </a:lvl6pPr>
            <a:lvl7pPr marL="2972169" marR="0" lvl="6" indent="0" algn="l" rtl="0">
              <a:spcBef>
                <a:spcPts val="0"/>
              </a:spcBef>
              <a:buNone/>
              <a:defRPr sz="2000" b="0" i="0" u="none" strike="noStrike" cap="none">
                <a:solidFill>
                  <a:schemeClr val="dk1"/>
                </a:solidFill>
                <a:latin typeface="Arial"/>
                <a:ea typeface="Arial"/>
                <a:cs typeface="Arial"/>
                <a:sym typeface="Arial"/>
              </a:defRPr>
            </a:lvl7pPr>
            <a:lvl8pPr marL="3467530" marR="0" lvl="7" indent="0" algn="l" rtl="0">
              <a:spcBef>
                <a:spcPts val="0"/>
              </a:spcBef>
              <a:buNone/>
              <a:defRPr sz="2000" b="0" i="0" u="none" strike="noStrike" cap="none">
                <a:solidFill>
                  <a:schemeClr val="dk1"/>
                </a:solidFill>
                <a:latin typeface="Arial"/>
                <a:ea typeface="Arial"/>
                <a:cs typeface="Arial"/>
                <a:sym typeface="Arial"/>
              </a:defRPr>
            </a:lvl8pPr>
            <a:lvl9pPr marL="3962892" marR="0" lvl="8" indent="0" algn="l" rtl="0">
              <a:spcBef>
                <a:spcPts val="0"/>
              </a:spcBef>
              <a:buNone/>
              <a:defRPr sz="20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5797245" y="0"/>
            <a:ext cx="4434998" cy="355203"/>
          </a:xfrm>
          <a:prstGeom prst="rect">
            <a:avLst/>
          </a:prstGeom>
          <a:noFill/>
          <a:ln>
            <a:noFill/>
          </a:ln>
        </p:spPr>
        <p:txBody>
          <a:bodyPr lIns="99056" tIns="99056" rIns="99056" bIns="99056" anchor="t" anchorCtr="0"/>
          <a:lstStyle>
            <a:lvl1pPr marL="0" marR="0" lvl="0" indent="0" algn="r" rtl="0">
              <a:spcBef>
                <a:spcPts val="0"/>
              </a:spcBef>
              <a:buNone/>
              <a:defRPr sz="1300" b="0" i="0" u="none" strike="noStrike" cap="none">
                <a:solidFill>
                  <a:schemeClr val="dk1"/>
                </a:solidFill>
                <a:latin typeface="Arial"/>
                <a:ea typeface="Arial"/>
                <a:cs typeface="Arial"/>
                <a:sym typeface="Arial"/>
              </a:defRPr>
            </a:lvl1pPr>
            <a:lvl2pPr marL="495362" marR="0" lvl="1" indent="0" algn="l" rtl="0">
              <a:spcBef>
                <a:spcPts val="0"/>
              </a:spcBef>
              <a:buNone/>
              <a:defRPr sz="2000" b="0" i="0" u="none" strike="noStrike" cap="none">
                <a:solidFill>
                  <a:schemeClr val="dk1"/>
                </a:solidFill>
                <a:latin typeface="Arial"/>
                <a:ea typeface="Arial"/>
                <a:cs typeface="Arial"/>
                <a:sym typeface="Arial"/>
              </a:defRPr>
            </a:lvl2pPr>
            <a:lvl3pPr marL="990723" marR="0" lvl="2" indent="0" algn="l" rtl="0">
              <a:spcBef>
                <a:spcPts val="0"/>
              </a:spcBef>
              <a:buNone/>
              <a:defRPr sz="2000" b="0" i="0" u="none" strike="noStrike" cap="none">
                <a:solidFill>
                  <a:schemeClr val="dk1"/>
                </a:solidFill>
                <a:latin typeface="Arial"/>
                <a:ea typeface="Arial"/>
                <a:cs typeface="Arial"/>
                <a:sym typeface="Arial"/>
              </a:defRPr>
            </a:lvl3pPr>
            <a:lvl4pPr marL="1486085" marR="0" lvl="3" indent="0" algn="l" rtl="0">
              <a:spcBef>
                <a:spcPts val="0"/>
              </a:spcBef>
              <a:buNone/>
              <a:defRPr sz="2000" b="0" i="0" u="none" strike="noStrike" cap="none">
                <a:solidFill>
                  <a:schemeClr val="dk1"/>
                </a:solidFill>
                <a:latin typeface="Arial"/>
                <a:ea typeface="Arial"/>
                <a:cs typeface="Arial"/>
                <a:sym typeface="Arial"/>
              </a:defRPr>
            </a:lvl4pPr>
            <a:lvl5pPr marL="1981445" marR="0" lvl="4" indent="0" algn="l" rtl="0">
              <a:spcBef>
                <a:spcPts val="0"/>
              </a:spcBef>
              <a:buNone/>
              <a:defRPr sz="2000" b="0" i="0" u="none" strike="noStrike" cap="none">
                <a:solidFill>
                  <a:schemeClr val="dk1"/>
                </a:solidFill>
                <a:latin typeface="Arial"/>
                <a:ea typeface="Arial"/>
                <a:cs typeface="Arial"/>
                <a:sym typeface="Arial"/>
              </a:defRPr>
            </a:lvl5pPr>
            <a:lvl6pPr marL="2476807" marR="0" lvl="5" indent="0" algn="l" rtl="0">
              <a:spcBef>
                <a:spcPts val="0"/>
              </a:spcBef>
              <a:buNone/>
              <a:defRPr sz="2000" b="0" i="0" u="none" strike="noStrike" cap="none">
                <a:solidFill>
                  <a:schemeClr val="dk1"/>
                </a:solidFill>
                <a:latin typeface="Arial"/>
                <a:ea typeface="Arial"/>
                <a:cs typeface="Arial"/>
                <a:sym typeface="Arial"/>
              </a:defRPr>
            </a:lvl6pPr>
            <a:lvl7pPr marL="2972169" marR="0" lvl="6" indent="0" algn="l" rtl="0">
              <a:spcBef>
                <a:spcPts val="0"/>
              </a:spcBef>
              <a:buNone/>
              <a:defRPr sz="2000" b="0" i="0" u="none" strike="noStrike" cap="none">
                <a:solidFill>
                  <a:schemeClr val="dk1"/>
                </a:solidFill>
                <a:latin typeface="Arial"/>
                <a:ea typeface="Arial"/>
                <a:cs typeface="Arial"/>
                <a:sym typeface="Arial"/>
              </a:defRPr>
            </a:lvl7pPr>
            <a:lvl8pPr marL="3467530" marR="0" lvl="7" indent="0" algn="l" rtl="0">
              <a:spcBef>
                <a:spcPts val="0"/>
              </a:spcBef>
              <a:buNone/>
              <a:defRPr sz="2000" b="0" i="0" u="none" strike="noStrike" cap="none">
                <a:solidFill>
                  <a:schemeClr val="dk1"/>
                </a:solidFill>
                <a:latin typeface="Arial"/>
                <a:ea typeface="Arial"/>
                <a:cs typeface="Arial"/>
                <a:sym typeface="Arial"/>
              </a:defRPr>
            </a:lvl8pPr>
            <a:lvl9pPr marL="3962892" marR="0" lvl="8" indent="0" algn="l" rtl="0">
              <a:spcBef>
                <a:spcPts val="0"/>
              </a:spcBef>
              <a:buNone/>
              <a:defRPr sz="20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3341688" y="533400"/>
            <a:ext cx="3551237" cy="26622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1023464" y="3374430"/>
            <a:ext cx="8187689" cy="3196829"/>
          </a:xfrm>
          <a:prstGeom prst="rect">
            <a:avLst/>
          </a:prstGeom>
          <a:noFill/>
          <a:ln>
            <a:noFill/>
          </a:ln>
        </p:spPr>
        <p:txBody>
          <a:bodyPr lIns="99056" tIns="99056" rIns="99056" bIns="99056"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1" y="6747628"/>
            <a:ext cx="4434998" cy="355203"/>
          </a:xfrm>
          <a:prstGeom prst="rect">
            <a:avLst/>
          </a:prstGeom>
          <a:noFill/>
          <a:ln>
            <a:noFill/>
          </a:ln>
        </p:spPr>
        <p:txBody>
          <a:bodyPr lIns="99056" tIns="99056" rIns="99056" bIns="99056" anchor="b" anchorCtr="0"/>
          <a:lstStyle>
            <a:lvl1pPr marL="0" marR="0" lvl="0" indent="0" algn="l" rtl="0">
              <a:spcBef>
                <a:spcPts val="0"/>
              </a:spcBef>
              <a:buNone/>
              <a:defRPr sz="1300" b="0" i="0" u="none" strike="noStrike" cap="none">
                <a:solidFill>
                  <a:schemeClr val="dk1"/>
                </a:solidFill>
                <a:latin typeface="Arial"/>
                <a:ea typeface="Arial"/>
                <a:cs typeface="Arial"/>
                <a:sym typeface="Arial"/>
              </a:defRPr>
            </a:lvl1pPr>
            <a:lvl2pPr marL="495362" marR="0" lvl="1" indent="0" algn="l" rtl="0">
              <a:spcBef>
                <a:spcPts val="0"/>
              </a:spcBef>
              <a:buNone/>
              <a:defRPr sz="2000" b="0" i="0" u="none" strike="noStrike" cap="none">
                <a:solidFill>
                  <a:schemeClr val="dk1"/>
                </a:solidFill>
                <a:latin typeface="Arial"/>
                <a:ea typeface="Arial"/>
                <a:cs typeface="Arial"/>
                <a:sym typeface="Arial"/>
              </a:defRPr>
            </a:lvl2pPr>
            <a:lvl3pPr marL="990723" marR="0" lvl="2" indent="0" algn="l" rtl="0">
              <a:spcBef>
                <a:spcPts val="0"/>
              </a:spcBef>
              <a:buNone/>
              <a:defRPr sz="2000" b="0" i="0" u="none" strike="noStrike" cap="none">
                <a:solidFill>
                  <a:schemeClr val="dk1"/>
                </a:solidFill>
                <a:latin typeface="Arial"/>
                <a:ea typeface="Arial"/>
                <a:cs typeface="Arial"/>
                <a:sym typeface="Arial"/>
              </a:defRPr>
            </a:lvl3pPr>
            <a:lvl4pPr marL="1486085" marR="0" lvl="3" indent="0" algn="l" rtl="0">
              <a:spcBef>
                <a:spcPts val="0"/>
              </a:spcBef>
              <a:buNone/>
              <a:defRPr sz="2000" b="0" i="0" u="none" strike="noStrike" cap="none">
                <a:solidFill>
                  <a:schemeClr val="dk1"/>
                </a:solidFill>
                <a:latin typeface="Arial"/>
                <a:ea typeface="Arial"/>
                <a:cs typeface="Arial"/>
                <a:sym typeface="Arial"/>
              </a:defRPr>
            </a:lvl4pPr>
            <a:lvl5pPr marL="1981445" marR="0" lvl="4" indent="0" algn="l" rtl="0">
              <a:spcBef>
                <a:spcPts val="0"/>
              </a:spcBef>
              <a:buNone/>
              <a:defRPr sz="2000" b="0" i="0" u="none" strike="noStrike" cap="none">
                <a:solidFill>
                  <a:schemeClr val="dk1"/>
                </a:solidFill>
                <a:latin typeface="Arial"/>
                <a:ea typeface="Arial"/>
                <a:cs typeface="Arial"/>
                <a:sym typeface="Arial"/>
              </a:defRPr>
            </a:lvl5pPr>
            <a:lvl6pPr marL="2476807" marR="0" lvl="5" indent="0" algn="l" rtl="0">
              <a:spcBef>
                <a:spcPts val="0"/>
              </a:spcBef>
              <a:buNone/>
              <a:defRPr sz="2000" b="0" i="0" u="none" strike="noStrike" cap="none">
                <a:solidFill>
                  <a:schemeClr val="dk1"/>
                </a:solidFill>
                <a:latin typeface="Arial"/>
                <a:ea typeface="Arial"/>
                <a:cs typeface="Arial"/>
                <a:sym typeface="Arial"/>
              </a:defRPr>
            </a:lvl6pPr>
            <a:lvl7pPr marL="2972169" marR="0" lvl="6" indent="0" algn="l" rtl="0">
              <a:spcBef>
                <a:spcPts val="0"/>
              </a:spcBef>
              <a:buNone/>
              <a:defRPr sz="2000" b="0" i="0" u="none" strike="noStrike" cap="none">
                <a:solidFill>
                  <a:schemeClr val="dk1"/>
                </a:solidFill>
                <a:latin typeface="Arial"/>
                <a:ea typeface="Arial"/>
                <a:cs typeface="Arial"/>
                <a:sym typeface="Arial"/>
              </a:defRPr>
            </a:lvl7pPr>
            <a:lvl8pPr marL="3467530" marR="0" lvl="7" indent="0" algn="l" rtl="0">
              <a:spcBef>
                <a:spcPts val="0"/>
              </a:spcBef>
              <a:buNone/>
              <a:defRPr sz="2000" b="0" i="0" u="none" strike="noStrike" cap="none">
                <a:solidFill>
                  <a:schemeClr val="dk1"/>
                </a:solidFill>
                <a:latin typeface="Arial"/>
                <a:ea typeface="Arial"/>
                <a:cs typeface="Arial"/>
                <a:sym typeface="Arial"/>
              </a:defRPr>
            </a:lvl8pPr>
            <a:lvl9pPr marL="3962892" marR="0" lvl="8" indent="0" algn="l" rtl="0">
              <a:spcBef>
                <a:spcPts val="0"/>
              </a:spcBef>
              <a:buNone/>
              <a:defRPr sz="20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5797245" y="6747628"/>
            <a:ext cx="4434998" cy="355203"/>
          </a:xfrm>
          <a:prstGeom prst="rect">
            <a:avLst/>
          </a:prstGeom>
          <a:noFill/>
          <a:ln>
            <a:noFill/>
          </a:ln>
        </p:spPr>
        <p:txBody>
          <a:bodyPr lIns="99056" tIns="49515" rIns="99056" bIns="49515" anchor="b" anchorCtr="0">
            <a:noAutofit/>
          </a:bodyPr>
          <a:lstStyle/>
          <a:p>
            <a:pPr algn="r">
              <a:buSzPct val="25000"/>
            </a:pPr>
            <a:fld id="{00000000-1234-1234-1234-123412341234}" type="slidenum">
              <a:rPr lang="en-US" sz="1300" smtClean="0">
                <a:solidFill>
                  <a:schemeClr val="dk1"/>
                </a:solidFill>
              </a:rPr>
              <a:pPr algn="r">
                <a:buSzPct val="25000"/>
              </a:pPr>
              <a:t>‹#›</a:t>
            </a:fld>
            <a:endParaRPr lang="en-US" sz="1300" dirty="0">
              <a:solidFill>
                <a:schemeClr val="dk1"/>
              </a:solidFil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300">
                <a:solidFill>
                  <a:schemeClr val="dk1"/>
                </a:solidFill>
              </a:rPr>
              <a:pPr algn="r">
                <a:buSzPct val="25000"/>
              </a:pPr>
              <a:t>1</a:t>
            </a:fld>
            <a:endParaRPr lang="en-US" sz="1300" dirty="0">
              <a:solidFill>
                <a:schemeClr val="dk1"/>
              </a:solidFill>
            </a:endParaRPr>
          </a:p>
        </p:txBody>
      </p:sp>
    </p:spTree>
    <p:extLst>
      <p:ext uri="{BB962C8B-B14F-4D97-AF65-F5344CB8AC3E}">
        <p14:creationId xmlns:p14="http://schemas.microsoft.com/office/powerpoint/2010/main" val="2679431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10</a:t>
            </a:fld>
            <a:endParaRPr lang="en-US" sz="1200" dirty="0">
              <a:solidFill>
                <a:schemeClr val="dk1"/>
              </a:solidFill>
            </a:endParaRPr>
          </a:p>
        </p:txBody>
      </p:sp>
    </p:spTree>
    <p:extLst>
      <p:ext uri="{BB962C8B-B14F-4D97-AF65-F5344CB8AC3E}">
        <p14:creationId xmlns:p14="http://schemas.microsoft.com/office/powerpoint/2010/main" val="600513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ea typeface="+mn-ea"/>
              </a:rPr>
              <a:t>ALOHA(Additive Link On-Line Hawaii system)</a:t>
            </a:r>
          </a:p>
          <a:p>
            <a:endParaRPr lang="zh-CN" altLang="en-US" dirty="0"/>
          </a:p>
        </p:txBody>
      </p:sp>
      <p:sp>
        <p:nvSpPr>
          <p:cNvPr id="4" name="灯片编号占位符 3"/>
          <p:cNvSpPr>
            <a:spLocks noGrp="1"/>
          </p:cNvSpPr>
          <p:nvPr>
            <p:ph type="sldNum" sz="quarter" idx="10"/>
          </p:nvPr>
        </p:nvSpPr>
        <p:spPr/>
        <p:txBody>
          <a:bodyPr/>
          <a:lstStyle/>
          <a:p>
            <a:pPr>
              <a:defRPr/>
            </a:pPr>
            <a:fld id="{E5489002-8BC4-488F-A4D2-9D427C2C9C63}" type="slidenum">
              <a:rPr lang="en-US" altLang="zh-CN" smtClean="0"/>
              <a:pPr>
                <a:defRPr/>
              </a:pPr>
              <a:t>11</a:t>
            </a:fld>
            <a:endParaRPr lang="en-US" altLang="zh-CN"/>
          </a:p>
        </p:txBody>
      </p:sp>
    </p:spTree>
    <p:extLst>
      <p:ext uri="{BB962C8B-B14F-4D97-AF65-F5344CB8AC3E}">
        <p14:creationId xmlns:p14="http://schemas.microsoft.com/office/powerpoint/2010/main" val="1196475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12</a:t>
            </a:fld>
            <a:endParaRPr lang="en-US" sz="1200" dirty="0">
              <a:solidFill>
                <a:schemeClr val="dk1"/>
              </a:solidFill>
            </a:endParaRPr>
          </a:p>
        </p:txBody>
      </p:sp>
    </p:spTree>
    <p:extLst>
      <p:ext uri="{BB962C8B-B14F-4D97-AF65-F5344CB8AC3E}">
        <p14:creationId xmlns:p14="http://schemas.microsoft.com/office/powerpoint/2010/main" val="2324568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13</a:t>
            </a:fld>
            <a:endParaRPr lang="en-US" sz="1200" dirty="0">
              <a:solidFill>
                <a:schemeClr val="dk1"/>
              </a:solidFill>
            </a:endParaRPr>
          </a:p>
        </p:txBody>
      </p:sp>
    </p:spTree>
    <p:extLst>
      <p:ext uri="{BB962C8B-B14F-4D97-AF65-F5344CB8AC3E}">
        <p14:creationId xmlns:p14="http://schemas.microsoft.com/office/powerpoint/2010/main" val="2705166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16</a:t>
            </a:fld>
            <a:endParaRPr lang="en-US" sz="1300" dirty="0">
              <a:solidFill>
                <a:schemeClr val="dk1"/>
              </a:solidFill>
            </a:endParaRPr>
          </a:p>
        </p:txBody>
      </p:sp>
    </p:spTree>
    <p:extLst>
      <p:ext uri="{BB962C8B-B14F-4D97-AF65-F5344CB8AC3E}">
        <p14:creationId xmlns:p14="http://schemas.microsoft.com/office/powerpoint/2010/main" val="1320056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E5489002-8BC4-488F-A4D2-9D427C2C9C63}" type="slidenum">
              <a:rPr lang="en-US" altLang="zh-CN" smtClean="0"/>
              <a:pPr>
                <a:defRPr/>
              </a:pPr>
              <a:t>18</a:t>
            </a:fld>
            <a:endParaRPr lang="en-US" altLang="zh-CN"/>
          </a:p>
        </p:txBody>
      </p:sp>
    </p:spTree>
    <p:extLst>
      <p:ext uri="{BB962C8B-B14F-4D97-AF65-F5344CB8AC3E}">
        <p14:creationId xmlns:p14="http://schemas.microsoft.com/office/powerpoint/2010/main" val="792319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19</a:t>
            </a:fld>
            <a:endParaRPr lang="en-US" sz="1300" dirty="0">
              <a:solidFill>
                <a:schemeClr val="dk1"/>
              </a:solidFill>
            </a:endParaRPr>
          </a:p>
        </p:txBody>
      </p:sp>
    </p:spTree>
    <p:extLst>
      <p:ext uri="{BB962C8B-B14F-4D97-AF65-F5344CB8AC3E}">
        <p14:creationId xmlns:p14="http://schemas.microsoft.com/office/powerpoint/2010/main" val="341030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20</a:t>
            </a:fld>
            <a:endParaRPr lang="en-US" sz="1200" dirty="0">
              <a:solidFill>
                <a:schemeClr val="dk1"/>
              </a:solidFill>
            </a:endParaRPr>
          </a:p>
        </p:txBody>
      </p:sp>
    </p:spTree>
    <p:extLst>
      <p:ext uri="{BB962C8B-B14F-4D97-AF65-F5344CB8AC3E}">
        <p14:creationId xmlns:p14="http://schemas.microsoft.com/office/powerpoint/2010/main" val="1867587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22</a:t>
            </a:fld>
            <a:endParaRPr lang="en-US" sz="1200" dirty="0">
              <a:solidFill>
                <a:schemeClr val="dk1"/>
              </a:solidFill>
            </a:endParaRPr>
          </a:p>
        </p:txBody>
      </p:sp>
    </p:spTree>
    <p:extLst>
      <p:ext uri="{BB962C8B-B14F-4D97-AF65-F5344CB8AC3E}">
        <p14:creationId xmlns:p14="http://schemas.microsoft.com/office/powerpoint/2010/main" val="666624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802.11 uses a refinement of p-persistent CSMA</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D0C37A8-F917-4F5C-9633-EFB0BB6DEAFB}" type="slidenum">
              <a:rPr lang="en-US" altLang="zh-CN"/>
              <a:pPr/>
              <a:t>23</a:t>
            </a:fld>
            <a:endParaRPr lang="en-US" altLang="zh-CN"/>
          </a:p>
        </p:txBody>
      </p:sp>
    </p:spTree>
    <p:extLst>
      <p:ext uri="{BB962C8B-B14F-4D97-AF65-F5344CB8AC3E}">
        <p14:creationId xmlns:p14="http://schemas.microsoft.com/office/powerpoint/2010/main" val="4023873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5185483-5F80-464F-9C85-91AF5B22CF17}" type="slidenum">
              <a:rPr lang="en-US" altLang="zh-CN"/>
              <a:pPr/>
              <a:t>2</a:t>
            </a:fld>
            <a:endParaRPr lang="en-US" altLang="zh-CN"/>
          </a:p>
        </p:txBody>
      </p:sp>
    </p:spTree>
    <p:extLst>
      <p:ext uri="{BB962C8B-B14F-4D97-AF65-F5344CB8AC3E}">
        <p14:creationId xmlns:p14="http://schemas.microsoft.com/office/powerpoint/2010/main" val="4239447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29</a:t>
            </a:fld>
            <a:endParaRPr lang="en-US" sz="1200" dirty="0">
              <a:solidFill>
                <a:schemeClr val="dk1"/>
              </a:solidFill>
            </a:endParaRPr>
          </a:p>
        </p:txBody>
      </p:sp>
    </p:spTree>
    <p:extLst>
      <p:ext uri="{BB962C8B-B14F-4D97-AF65-F5344CB8AC3E}">
        <p14:creationId xmlns:p14="http://schemas.microsoft.com/office/powerpoint/2010/main" val="3811554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jamming signal</a:t>
            </a:r>
            <a:r>
              <a:rPr lang="zh-CN" altLang="en-US" dirty="0"/>
              <a:t>：让所有用户都知道现在已经发生了冲突。</a:t>
            </a:r>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30</a:t>
            </a:fld>
            <a:endParaRPr lang="en-US" sz="1300" dirty="0">
              <a:solidFill>
                <a:schemeClr val="dk1"/>
              </a:solidFill>
            </a:endParaRPr>
          </a:p>
        </p:txBody>
      </p:sp>
    </p:spTree>
    <p:extLst>
      <p:ext uri="{BB962C8B-B14F-4D97-AF65-F5344CB8AC3E}">
        <p14:creationId xmlns:p14="http://schemas.microsoft.com/office/powerpoint/2010/main" val="2002514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31</a:t>
            </a:fld>
            <a:endParaRPr lang="en-US" sz="1200" dirty="0">
              <a:solidFill>
                <a:schemeClr val="dk1"/>
              </a:solidFill>
            </a:endParaRPr>
          </a:p>
        </p:txBody>
      </p:sp>
    </p:spTree>
    <p:extLst>
      <p:ext uri="{BB962C8B-B14F-4D97-AF65-F5344CB8AC3E}">
        <p14:creationId xmlns:p14="http://schemas.microsoft.com/office/powerpoint/2010/main" val="3560836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37</a:t>
            </a:fld>
            <a:endParaRPr lang="en-US" sz="1200" dirty="0">
              <a:solidFill>
                <a:schemeClr val="dk1"/>
              </a:solidFill>
            </a:endParaRPr>
          </a:p>
        </p:txBody>
      </p:sp>
    </p:spTree>
    <p:extLst>
      <p:ext uri="{BB962C8B-B14F-4D97-AF65-F5344CB8AC3E}">
        <p14:creationId xmlns:p14="http://schemas.microsoft.com/office/powerpoint/2010/main" val="1223130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41</a:t>
            </a:fld>
            <a:endParaRPr lang="en-US" sz="1200" dirty="0">
              <a:solidFill>
                <a:schemeClr val="dk1"/>
              </a:solidFill>
            </a:endParaRPr>
          </a:p>
        </p:txBody>
      </p:sp>
    </p:spTree>
    <p:extLst>
      <p:ext uri="{BB962C8B-B14F-4D97-AF65-F5344CB8AC3E}">
        <p14:creationId xmlns:p14="http://schemas.microsoft.com/office/powerpoint/2010/main" val="28153820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r>
              <a:rPr lang="en-US" altLang="zh-CN" dirty="0"/>
              <a:t>the expected number of them below a specific node at level </a:t>
            </a:r>
            <a:r>
              <a:rPr lang="en-US" altLang="zh-CN" dirty="0" err="1"/>
              <a:t>i</a:t>
            </a:r>
            <a:r>
              <a:rPr lang="en-US" altLang="zh-CN" dirty="0"/>
              <a:t> is just </a:t>
            </a:r>
            <a:r>
              <a:rPr lang="en-US" altLang="zh-CN" dirty="0">
                <a:solidFill>
                  <a:srgbClr val="0000FF"/>
                </a:solidFill>
              </a:rPr>
              <a:t>2</a:t>
            </a:r>
            <a:r>
              <a:rPr lang="en-US" altLang="zh-CN" baseline="30000" dirty="0">
                <a:solidFill>
                  <a:srgbClr val="0000FF"/>
                </a:solidFill>
              </a:rPr>
              <a:t>-i </a:t>
            </a:r>
            <a:r>
              <a:rPr lang="en-US" altLang="zh-CN" dirty="0">
                <a:solidFill>
                  <a:srgbClr val="0000FF"/>
                </a:solidFill>
              </a:rPr>
              <a:t>q</a:t>
            </a:r>
            <a:r>
              <a:rPr lang="en-US" altLang="zh-CN" dirty="0"/>
              <a:t>.</a:t>
            </a:r>
          </a:p>
          <a:p>
            <a:pPr marL="285750" indent="-285750">
              <a:buFont typeface="Arial" panose="020B0604020202020204" pitchFamily="34" charset="0"/>
              <a:buChar char="•"/>
            </a:pPr>
            <a:r>
              <a:rPr lang="en-US" altLang="zh-CN" dirty="0"/>
              <a:t>Intuitively, we would expect the optimal level to begin searching the tree to be the one at which the mean number of contending stations per slot is 1. i.e., </a:t>
            </a:r>
            <a:r>
              <a:rPr lang="en-US" altLang="zh-CN" dirty="0">
                <a:solidFill>
                  <a:srgbClr val="0000FF"/>
                </a:solidFill>
              </a:rPr>
              <a:t>2</a:t>
            </a:r>
            <a:r>
              <a:rPr lang="en-US" altLang="zh-CN" baseline="30000" dirty="0">
                <a:solidFill>
                  <a:srgbClr val="0000FF"/>
                </a:solidFill>
              </a:rPr>
              <a:t>-i </a:t>
            </a:r>
            <a:r>
              <a:rPr lang="en-US" altLang="zh-CN" dirty="0">
                <a:solidFill>
                  <a:srgbClr val="0000FF"/>
                </a:solidFill>
              </a:rPr>
              <a:t>q = 1, </a:t>
            </a:r>
            <a:r>
              <a:rPr lang="en-US" altLang="zh-CN" dirty="0"/>
              <a:t>we can get </a:t>
            </a:r>
            <a:r>
              <a:rPr lang="en-US" altLang="zh-CN" dirty="0" err="1">
                <a:solidFill>
                  <a:srgbClr val="0000FF"/>
                </a:solidFill>
              </a:rPr>
              <a:t>i</a:t>
            </a:r>
            <a:r>
              <a:rPr lang="en-US" altLang="zh-CN" dirty="0">
                <a:solidFill>
                  <a:srgbClr val="0000FF"/>
                </a:solidFill>
              </a:rPr>
              <a:t> =log</a:t>
            </a:r>
            <a:r>
              <a:rPr lang="en-US" altLang="zh-CN" baseline="-25000" dirty="0">
                <a:solidFill>
                  <a:srgbClr val="0000FF"/>
                </a:solidFill>
              </a:rPr>
              <a:t>2</a:t>
            </a:r>
            <a:r>
              <a:rPr lang="en-US" altLang="zh-CN" dirty="0">
                <a:solidFill>
                  <a:srgbClr val="0000FF"/>
                </a:solidFill>
              </a:rPr>
              <a:t>q</a:t>
            </a:r>
            <a:endParaRPr lang="zh-CN" altLang="en-US" dirty="0">
              <a:solidFill>
                <a:srgbClr val="0000FF"/>
              </a:solidFill>
            </a:endParaRPr>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43</a:t>
            </a:fld>
            <a:endParaRPr lang="en-US" sz="1300" dirty="0">
              <a:solidFill>
                <a:schemeClr val="dk1"/>
              </a:solidFill>
            </a:endParaRPr>
          </a:p>
        </p:txBody>
      </p:sp>
    </p:spTree>
    <p:extLst>
      <p:ext uri="{BB962C8B-B14F-4D97-AF65-F5344CB8AC3E}">
        <p14:creationId xmlns:p14="http://schemas.microsoft.com/office/powerpoint/2010/main" val="3779131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44</a:t>
            </a:fld>
            <a:endParaRPr lang="zh-CN" altLang="en-US"/>
          </a:p>
        </p:txBody>
      </p:sp>
    </p:spTree>
    <p:extLst>
      <p:ext uri="{BB962C8B-B14F-4D97-AF65-F5344CB8AC3E}">
        <p14:creationId xmlns:p14="http://schemas.microsoft.com/office/powerpoint/2010/main" val="38878092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46</a:t>
            </a:fld>
            <a:endParaRPr lang="en-US" sz="1200" dirty="0">
              <a:solidFill>
                <a:schemeClr val="dk1"/>
              </a:solidFill>
            </a:endParaRPr>
          </a:p>
        </p:txBody>
      </p:sp>
    </p:spTree>
    <p:extLst>
      <p:ext uri="{BB962C8B-B14F-4D97-AF65-F5344CB8AC3E}">
        <p14:creationId xmlns:p14="http://schemas.microsoft.com/office/powerpoint/2010/main" val="566903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000" dirty="0">
                <a:ea typeface="宋体" panose="02010600030101010101" pitchFamily="2" charset="-122"/>
              </a:rPr>
              <a:t>MACA protocol grants access for A to send to B:</a:t>
            </a:r>
          </a:p>
          <a:p>
            <a:pPr marL="342900" lvl="1" indent="-342900">
              <a:buFont typeface="Arial" panose="020B0604020202020204" pitchFamily="34" charset="0"/>
              <a:buChar char="•"/>
            </a:pPr>
            <a:r>
              <a:rPr lang="en-US" altLang="zh-CN" sz="2000" dirty="0">
                <a:ea typeface="宋体" panose="02010600030101010101" pitchFamily="2" charset="-122"/>
              </a:rPr>
              <a:t>A sends RTS to B [left]; B replies with CTS [right] </a:t>
            </a:r>
          </a:p>
          <a:p>
            <a:pPr marL="342900" lvl="1" indent="-342900">
              <a:buFont typeface="Arial" panose="020B0604020202020204" pitchFamily="34" charset="0"/>
              <a:buChar char="•"/>
            </a:pPr>
            <a:r>
              <a:rPr lang="en-US" altLang="zh-CN" sz="2000" dirty="0">
                <a:ea typeface="宋体" panose="02010600030101010101" pitchFamily="2" charset="-122"/>
              </a:rPr>
              <a:t>A can send with exposed but no hidden terminals</a:t>
            </a:r>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47</a:t>
            </a:fld>
            <a:endParaRPr lang="en-US" sz="1200" dirty="0">
              <a:solidFill>
                <a:schemeClr val="dk1"/>
              </a:solidFill>
            </a:endParaRPr>
          </a:p>
        </p:txBody>
      </p:sp>
    </p:spTree>
    <p:extLst>
      <p:ext uri="{BB962C8B-B14F-4D97-AF65-F5344CB8AC3E}">
        <p14:creationId xmlns:p14="http://schemas.microsoft.com/office/powerpoint/2010/main" val="3273853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81138" indent="-300438">
              <a:defRPr>
                <a:solidFill>
                  <a:schemeClr val="tx1"/>
                </a:solidFill>
                <a:latin typeface="Arial" panose="020B0604020202020204" pitchFamily="34" charset="0"/>
                <a:cs typeface="Arial" panose="020B0604020202020204" pitchFamily="34" charset="0"/>
              </a:defRPr>
            </a:lvl2pPr>
            <a:lvl3pPr marL="1201750" indent="-240350">
              <a:defRPr>
                <a:solidFill>
                  <a:schemeClr val="tx1"/>
                </a:solidFill>
                <a:latin typeface="Arial" panose="020B0604020202020204" pitchFamily="34" charset="0"/>
                <a:cs typeface="Arial" panose="020B0604020202020204" pitchFamily="34" charset="0"/>
              </a:defRPr>
            </a:lvl3pPr>
            <a:lvl4pPr marL="1682450" indent="-240350">
              <a:defRPr>
                <a:solidFill>
                  <a:schemeClr val="tx1"/>
                </a:solidFill>
                <a:latin typeface="Arial" panose="020B0604020202020204" pitchFamily="34" charset="0"/>
                <a:cs typeface="Arial" panose="020B0604020202020204" pitchFamily="34" charset="0"/>
              </a:defRPr>
            </a:lvl4pPr>
            <a:lvl5pPr marL="2163150" indent="-240350">
              <a:defRPr>
                <a:solidFill>
                  <a:schemeClr val="tx1"/>
                </a:solidFill>
                <a:latin typeface="Arial" panose="020B0604020202020204" pitchFamily="34" charset="0"/>
                <a:cs typeface="Arial" panose="020B0604020202020204" pitchFamily="34" charset="0"/>
              </a:defRPr>
            </a:lvl5pPr>
            <a:lvl6pPr marL="2643850"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245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052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859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48</a:t>
            </a:fld>
            <a:endParaRPr lang="en-US" altLang="zh-CN"/>
          </a:p>
        </p:txBody>
      </p:sp>
    </p:spTree>
    <p:extLst>
      <p:ext uri="{BB962C8B-B14F-4D97-AF65-F5344CB8AC3E}">
        <p14:creationId xmlns:p14="http://schemas.microsoft.com/office/powerpoint/2010/main" val="2257551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81138" indent="-300438">
              <a:defRPr>
                <a:solidFill>
                  <a:schemeClr val="tx1"/>
                </a:solidFill>
                <a:latin typeface="Arial" panose="020B0604020202020204" pitchFamily="34" charset="0"/>
                <a:cs typeface="Arial" panose="020B0604020202020204" pitchFamily="34" charset="0"/>
              </a:defRPr>
            </a:lvl2pPr>
            <a:lvl3pPr marL="1201750" indent="-240350">
              <a:defRPr>
                <a:solidFill>
                  <a:schemeClr val="tx1"/>
                </a:solidFill>
                <a:latin typeface="Arial" panose="020B0604020202020204" pitchFamily="34" charset="0"/>
                <a:cs typeface="Arial" panose="020B0604020202020204" pitchFamily="34" charset="0"/>
              </a:defRPr>
            </a:lvl3pPr>
            <a:lvl4pPr marL="1682450" indent="-240350">
              <a:defRPr>
                <a:solidFill>
                  <a:schemeClr val="tx1"/>
                </a:solidFill>
                <a:latin typeface="Arial" panose="020B0604020202020204" pitchFamily="34" charset="0"/>
                <a:cs typeface="Arial" panose="020B0604020202020204" pitchFamily="34" charset="0"/>
              </a:defRPr>
            </a:lvl4pPr>
            <a:lvl5pPr marL="2163150" indent="-240350">
              <a:defRPr>
                <a:solidFill>
                  <a:schemeClr val="tx1"/>
                </a:solidFill>
                <a:latin typeface="Arial" panose="020B0604020202020204" pitchFamily="34" charset="0"/>
                <a:cs typeface="Arial" panose="020B0604020202020204" pitchFamily="34" charset="0"/>
              </a:defRPr>
            </a:lvl5pPr>
            <a:lvl6pPr marL="2643850"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245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052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859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3</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49</a:t>
            </a:fld>
            <a:endParaRPr lang="en-US" sz="1200" dirty="0">
              <a:solidFill>
                <a:schemeClr val="dk1"/>
              </a:solidFill>
            </a:endParaRPr>
          </a:p>
        </p:txBody>
      </p:sp>
    </p:spTree>
    <p:extLst>
      <p:ext uri="{BB962C8B-B14F-4D97-AF65-F5344CB8AC3E}">
        <p14:creationId xmlns:p14="http://schemas.microsoft.com/office/powerpoint/2010/main" val="2444201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50</a:t>
            </a:fld>
            <a:endParaRPr lang="en-US" sz="1200" dirty="0">
              <a:solidFill>
                <a:schemeClr val="dk1"/>
              </a:solidFill>
            </a:endParaRPr>
          </a:p>
        </p:txBody>
      </p:sp>
    </p:spTree>
    <p:extLst>
      <p:ext uri="{BB962C8B-B14F-4D97-AF65-F5344CB8AC3E}">
        <p14:creationId xmlns:p14="http://schemas.microsoft.com/office/powerpoint/2010/main" val="31100812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51</a:t>
            </a:fld>
            <a:endParaRPr lang="en-US" sz="1300" dirty="0">
              <a:solidFill>
                <a:schemeClr val="dk1"/>
              </a:solidFill>
            </a:endParaRPr>
          </a:p>
        </p:txBody>
      </p:sp>
    </p:spTree>
    <p:extLst>
      <p:ext uri="{BB962C8B-B14F-4D97-AF65-F5344CB8AC3E}">
        <p14:creationId xmlns:p14="http://schemas.microsoft.com/office/powerpoint/2010/main" val="14810091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52</a:t>
            </a:fld>
            <a:endParaRPr lang="en-US" sz="1200" dirty="0">
              <a:solidFill>
                <a:schemeClr val="dk1"/>
              </a:solidFill>
            </a:endParaRPr>
          </a:p>
        </p:txBody>
      </p:sp>
    </p:spTree>
    <p:extLst>
      <p:ext uri="{BB962C8B-B14F-4D97-AF65-F5344CB8AC3E}">
        <p14:creationId xmlns:p14="http://schemas.microsoft.com/office/powerpoint/2010/main" val="9318691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54</a:t>
            </a:fld>
            <a:endParaRPr lang="en-US" sz="1300" dirty="0">
              <a:solidFill>
                <a:schemeClr val="dk1"/>
              </a:solidFill>
            </a:endParaRPr>
          </a:p>
        </p:txBody>
      </p:sp>
    </p:spTree>
    <p:extLst>
      <p:ext uri="{BB962C8B-B14F-4D97-AF65-F5344CB8AC3E}">
        <p14:creationId xmlns:p14="http://schemas.microsoft.com/office/powerpoint/2010/main" val="37660535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56</a:t>
            </a:fld>
            <a:endParaRPr lang="en-US" sz="1200" dirty="0">
              <a:solidFill>
                <a:schemeClr val="dk1"/>
              </a:solidFill>
            </a:endParaRPr>
          </a:p>
        </p:txBody>
      </p:sp>
    </p:spTree>
    <p:extLst>
      <p:ext uri="{BB962C8B-B14F-4D97-AF65-F5344CB8AC3E}">
        <p14:creationId xmlns:p14="http://schemas.microsoft.com/office/powerpoint/2010/main" val="460253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57</a:t>
            </a:fld>
            <a:endParaRPr lang="en-US" sz="1200" dirty="0">
              <a:solidFill>
                <a:schemeClr val="dk1"/>
              </a:solidFill>
            </a:endParaRPr>
          </a:p>
        </p:txBody>
      </p:sp>
    </p:spTree>
    <p:extLst>
      <p:ext uri="{BB962C8B-B14F-4D97-AF65-F5344CB8AC3E}">
        <p14:creationId xmlns:p14="http://schemas.microsoft.com/office/powerpoint/2010/main" val="12868155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58</a:t>
            </a:fld>
            <a:endParaRPr lang="en-US" sz="1300" dirty="0">
              <a:solidFill>
                <a:schemeClr val="dk1"/>
              </a:solidFill>
            </a:endParaRPr>
          </a:p>
        </p:txBody>
      </p:sp>
    </p:spTree>
    <p:extLst>
      <p:ext uri="{BB962C8B-B14F-4D97-AF65-F5344CB8AC3E}">
        <p14:creationId xmlns:p14="http://schemas.microsoft.com/office/powerpoint/2010/main" val="6942699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62</a:t>
            </a:fld>
            <a:endParaRPr lang="en-US" sz="1200" dirty="0">
              <a:solidFill>
                <a:schemeClr val="dk1"/>
              </a:solidFill>
            </a:endParaRPr>
          </a:p>
        </p:txBody>
      </p:sp>
    </p:spTree>
    <p:extLst>
      <p:ext uri="{BB962C8B-B14F-4D97-AF65-F5344CB8AC3E}">
        <p14:creationId xmlns:p14="http://schemas.microsoft.com/office/powerpoint/2010/main" val="5724031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66</a:t>
            </a:fld>
            <a:endParaRPr lang="en-US" sz="1200" dirty="0">
              <a:solidFill>
                <a:schemeClr val="dk1"/>
              </a:solidFill>
            </a:endParaRPr>
          </a:p>
        </p:txBody>
      </p:sp>
    </p:spTree>
    <p:extLst>
      <p:ext uri="{BB962C8B-B14F-4D97-AF65-F5344CB8AC3E}">
        <p14:creationId xmlns:p14="http://schemas.microsoft.com/office/powerpoint/2010/main" val="3074302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a:t>
            </a:fld>
            <a:endParaRPr lang="en-US" sz="1200" dirty="0">
              <a:solidFill>
                <a:schemeClr val="dk1"/>
              </a:solidFill>
            </a:endParaRPr>
          </a:p>
        </p:txBody>
      </p:sp>
    </p:spTree>
    <p:extLst>
      <p:ext uri="{BB962C8B-B14F-4D97-AF65-F5344CB8AC3E}">
        <p14:creationId xmlns:p14="http://schemas.microsoft.com/office/powerpoint/2010/main" val="3630798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67</a:t>
            </a:fld>
            <a:endParaRPr lang="en-US" sz="1200" dirty="0">
              <a:solidFill>
                <a:schemeClr val="dk1"/>
              </a:solidFill>
            </a:endParaRPr>
          </a:p>
        </p:txBody>
      </p:sp>
    </p:spTree>
    <p:extLst>
      <p:ext uri="{BB962C8B-B14F-4D97-AF65-F5344CB8AC3E}">
        <p14:creationId xmlns:p14="http://schemas.microsoft.com/office/powerpoint/2010/main" val="1278810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68</a:t>
            </a:fld>
            <a:endParaRPr lang="en-US" sz="1200" dirty="0">
              <a:solidFill>
                <a:schemeClr val="dk1"/>
              </a:solidFill>
            </a:endParaRPr>
          </a:p>
        </p:txBody>
      </p:sp>
    </p:spTree>
    <p:extLst>
      <p:ext uri="{BB962C8B-B14F-4D97-AF65-F5344CB8AC3E}">
        <p14:creationId xmlns:p14="http://schemas.microsoft.com/office/powerpoint/2010/main" val="39205132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69</a:t>
            </a:fld>
            <a:endParaRPr lang="en-US" sz="1300" dirty="0">
              <a:solidFill>
                <a:schemeClr val="dk1"/>
              </a:solidFill>
            </a:endParaRPr>
          </a:p>
        </p:txBody>
      </p:sp>
    </p:spTree>
    <p:extLst>
      <p:ext uri="{BB962C8B-B14F-4D97-AF65-F5344CB8AC3E}">
        <p14:creationId xmlns:p14="http://schemas.microsoft.com/office/powerpoint/2010/main" val="4571281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70</a:t>
            </a:fld>
            <a:endParaRPr lang="en-US" sz="1200" dirty="0">
              <a:solidFill>
                <a:schemeClr val="dk1"/>
              </a:solidFill>
            </a:endParaRPr>
          </a:p>
        </p:txBody>
      </p:sp>
    </p:spTree>
    <p:extLst>
      <p:ext uri="{BB962C8B-B14F-4D97-AF65-F5344CB8AC3E}">
        <p14:creationId xmlns:p14="http://schemas.microsoft.com/office/powerpoint/2010/main" val="3980187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5489002-8BC4-488F-A4D2-9D427C2C9C63}" type="slidenum">
              <a:rPr lang="en-US" altLang="zh-CN" smtClean="0"/>
              <a:pPr>
                <a:defRPr/>
              </a:pPr>
              <a:t>71</a:t>
            </a:fld>
            <a:endParaRPr lang="en-US" altLang="zh-CN"/>
          </a:p>
        </p:txBody>
      </p:sp>
    </p:spTree>
    <p:extLst>
      <p:ext uri="{BB962C8B-B14F-4D97-AF65-F5344CB8AC3E}">
        <p14:creationId xmlns:p14="http://schemas.microsoft.com/office/powerpoint/2010/main" val="40047996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72</a:t>
            </a:fld>
            <a:endParaRPr lang="en-US" sz="1300" dirty="0">
              <a:solidFill>
                <a:schemeClr val="dk1"/>
              </a:solidFill>
            </a:endParaRPr>
          </a:p>
        </p:txBody>
      </p:sp>
    </p:spTree>
    <p:extLst>
      <p:ext uri="{BB962C8B-B14F-4D97-AF65-F5344CB8AC3E}">
        <p14:creationId xmlns:p14="http://schemas.microsoft.com/office/powerpoint/2010/main" val="42745624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73</a:t>
            </a:fld>
            <a:endParaRPr lang="en-US" sz="1200" dirty="0">
              <a:solidFill>
                <a:schemeClr val="dk1"/>
              </a:solidFill>
            </a:endParaRPr>
          </a:p>
        </p:txBody>
      </p:sp>
    </p:spTree>
    <p:extLst>
      <p:ext uri="{BB962C8B-B14F-4D97-AF65-F5344CB8AC3E}">
        <p14:creationId xmlns:p14="http://schemas.microsoft.com/office/powerpoint/2010/main" val="32500570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75</a:t>
            </a:fld>
            <a:endParaRPr lang="en-US" sz="1200" dirty="0">
              <a:solidFill>
                <a:schemeClr val="dk1"/>
              </a:solidFill>
            </a:endParaRPr>
          </a:p>
        </p:txBody>
      </p:sp>
    </p:spTree>
    <p:extLst>
      <p:ext uri="{BB962C8B-B14F-4D97-AF65-F5344CB8AC3E}">
        <p14:creationId xmlns:p14="http://schemas.microsoft.com/office/powerpoint/2010/main" val="29546224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81138" indent="-300438">
              <a:defRPr>
                <a:solidFill>
                  <a:schemeClr val="tx1"/>
                </a:solidFill>
                <a:latin typeface="Arial" panose="020B0604020202020204" pitchFamily="34" charset="0"/>
                <a:cs typeface="Arial" panose="020B0604020202020204" pitchFamily="34" charset="0"/>
              </a:defRPr>
            </a:lvl2pPr>
            <a:lvl3pPr marL="1201750" indent="-240350">
              <a:defRPr>
                <a:solidFill>
                  <a:schemeClr val="tx1"/>
                </a:solidFill>
                <a:latin typeface="Arial" panose="020B0604020202020204" pitchFamily="34" charset="0"/>
                <a:cs typeface="Arial" panose="020B0604020202020204" pitchFamily="34" charset="0"/>
              </a:defRPr>
            </a:lvl3pPr>
            <a:lvl4pPr marL="1682450" indent="-240350">
              <a:defRPr>
                <a:solidFill>
                  <a:schemeClr val="tx1"/>
                </a:solidFill>
                <a:latin typeface="Arial" panose="020B0604020202020204" pitchFamily="34" charset="0"/>
                <a:cs typeface="Arial" panose="020B0604020202020204" pitchFamily="34" charset="0"/>
              </a:defRPr>
            </a:lvl4pPr>
            <a:lvl5pPr marL="2163150" indent="-240350">
              <a:defRPr>
                <a:solidFill>
                  <a:schemeClr val="tx1"/>
                </a:solidFill>
                <a:latin typeface="Arial" panose="020B0604020202020204" pitchFamily="34" charset="0"/>
                <a:cs typeface="Arial" panose="020B0604020202020204" pitchFamily="34" charset="0"/>
              </a:defRPr>
            </a:lvl5pPr>
            <a:lvl6pPr marL="2643850"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245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052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859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76</a:t>
            </a:fld>
            <a:endParaRPr lang="en-US" altLang="zh-CN"/>
          </a:p>
        </p:txBody>
      </p:sp>
    </p:spTree>
    <p:extLst>
      <p:ext uri="{BB962C8B-B14F-4D97-AF65-F5344CB8AC3E}">
        <p14:creationId xmlns:p14="http://schemas.microsoft.com/office/powerpoint/2010/main" val="3360868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77</a:t>
            </a:fld>
            <a:endParaRPr lang="en-US" sz="1200" dirty="0">
              <a:solidFill>
                <a:schemeClr val="dk1"/>
              </a:solidFill>
            </a:endParaRPr>
          </a:p>
        </p:txBody>
      </p:sp>
    </p:spTree>
    <p:extLst>
      <p:ext uri="{BB962C8B-B14F-4D97-AF65-F5344CB8AC3E}">
        <p14:creationId xmlns:p14="http://schemas.microsoft.com/office/powerpoint/2010/main" val="2234050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cap="none" dirty="0">
                <a:solidFill>
                  <a:schemeClr val="dk1"/>
                </a:solidFill>
                <a:effectLst/>
                <a:latin typeface="Arial"/>
                <a:ea typeface="Arial"/>
                <a:cs typeface="Arial"/>
                <a:sym typeface="Arial"/>
              </a:rPr>
              <a:t>鸡尾酒会问题</a:t>
            </a:r>
            <a:r>
              <a:rPr lang="en-US" altLang="zh-CN" sz="1200" b="0" i="0" u="none" strike="noStrike" kern="1200" cap="none" dirty="0">
                <a:solidFill>
                  <a:schemeClr val="dk1"/>
                </a:solidFill>
                <a:effectLst/>
                <a:latin typeface="Arial"/>
                <a:ea typeface="Arial"/>
                <a:cs typeface="Arial"/>
                <a:sym typeface="Arial"/>
              </a:rPr>
              <a:t>(Cocktail Party Problem)</a:t>
            </a:r>
            <a:r>
              <a:rPr lang="zh-CN" altLang="en-US" sz="1200" b="0" i="0" u="none" strike="noStrike" kern="1200" cap="none" dirty="0">
                <a:solidFill>
                  <a:schemeClr val="dk1"/>
                </a:solidFill>
                <a:effectLst/>
                <a:latin typeface="Arial"/>
                <a:ea typeface="Arial"/>
                <a:cs typeface="Arial"/>
                <a:sym typeface="Arial"/>
              </a:rPr>
              <a:t>最早是由英国认知科学家</a:t>
            </a:r>
            <a:r>
              <a:rPr lang="en-US" altLang="zh-CN" sz="1200" b="0" i="0" u="none" strike="noStrike" kern="1200" cap="none" dirty="0">
                <a:solidFill>
                  <a:schemeClr val="dk1"/>
                </a:solidFill>
                <a:effectLst/>
                <a:latin typeface="Arial"/>
                <a:ea typeface="Arial"/>
                <a:cs typeface="Arial"/>
                <a:sym typeface="Arial"/>
              </a:rPr>
              <a:t>Edward Colin Cherry</a:t>
            </a:r>
            <a:r>
              <a:rPr lang="zh-CN" altLang="en-US" sz="1200" b="0" i="0" u="none" strike="noStrike" kern="1200" cap="none" dirty="0">
                <a:solidFill>
                  <a:schemeClr val="dk1"/>
                </a:solidFill>
                <a:effectLst/>
                <a:latin typeface="Arial"/>
                <a:ea typeface="Arial"/>
                <a:cs typeface="Arial"/>
                <a:sym typeface="Arial"/>
              </a:rPr>
              <a:t>于</a:t>
            </a:r>
            <a:r>
              <a:rPr lang="en-US" altLang="zh-CN" sz="1200" b="0" i="0" u="none" strike="noStrike" kern="1200" cap="none" dirty="0">
                <a:solidFill>
                  <a:schemeClr val="dk1"/>
                </a:solidFill>
                <a:effectLst/>
                <a:latin typeface="Arial"/>
                <a:ea typeface="Arial"/>
                <a:cs typeface="Arial"/>
                <a:sym typeface="Arial"/>
              </a:rPr>
              <a:t>1953</a:t>
            </a:r>
            <a:r>
              <a:rPr lang="zh-CN" altLang="en-US" sz="1200" b="0" i="0" u="none" strike="noStrike" kern="1200" cap="none" dirty="0">
                <a:solidFill>
                  <a:schemeClr val="dk1"/>
                </a:solidFill>
                <a:effectLst/>
                <a:latin typeface="Arial"/>
                <a:ea typeface="Arial"/>
                <a:cs typeface="Arial"/>
                <a:sym typeface="Arial"/>
              </a:rPr>
              <a:t>年在研究选择注意机制时提出的一个著名问题</a:t>
            </a:r>
            <a:r>
              <a:rPr lang="en-US" altLang="zh-CN" sz="1200" b="0" i="0" u="none" strike="noStrike" kern="1200" cap="none" dirty="0">
                <a:solidFill>
                  <a:schemeClr val="dk1"/>
                </a:solidFill>
                <a:effectLst/>
                <a:latin typeface="Arial"/>
                <a:ea typeface="Arial"/>
                <a:cs typeface="Arial"/>
                <a:sym typeface="Arial"/>
              </a:rPr>
              <a:t>, </a:t>
            </a:r>
            <a:r>
              <a:rPr lang="zh-CN" altLang="en-US" sz="1200" b="0" i="0" u="none" strike="noStrike" kern="1200" cap="none" dirty="0">
                <a:solidFill>
                  <a:schemeClr val="dk1"/>
                </a:solidFill>
                <a:effectLst/>
                <a:latin typeface="Arial"/>
                <a:ea typeface="Arial"/>
                <a:cs typeface="Arial"/>
                <a:sym typeface="Arial"/>
              </a:rPr>
              <a:t>该问题是说人可以在复杂听觉环境下很容易地将注意力集中在某一个感兴趣的声音刺激上并忽略其它背景声音</a:t>
            </a:r>
            <a:r>
              <a:rPr lang="en-US" altLang="zh-CN" sz="1200" b="0" i="0" u="none" strike="noStrike" kern="1200" cap="none" dirty="0">
                <a:solidFill>
                  <a:schemeClr val="dk1"/>
                </a:solidFill>
                <a:effectLst/>
                <a:latin typeface="Arial"/>
                <a:ea typeface="Arial"/>
                <a:cs typeface="Arial"/>
                <a:sym typeface="Arial"/>
              </a:rPr>
              <a:t>, </a:t>
            </a:r>
            <a:r>
              <a:rPr lang="zh-CN" altLang="en-US" sz="1200" b="0" i="0" u="none" strike="noStrike" kern="1200" cap="none" dirty="0">
                <a:solidFill>
                  <a:schemeClr val="dk1"/>
                </a:solidFill>
                <a:effectLst/>
                <a:latin typeface="Arial"/>
                <a:ea typeface="Arial"/>
                <a:cs typeface="Arial"/>
                <a:sym typeface="Arial"/>
              </a:rPr>
              <a:t>而计算听觉模型却受噪音影响严重</a:t>
            </a:r>
            <a:r>
              <a:rPr lang="en-US" altLang="zh-CN" sz="1200" b="0" i="0" u="none" strike="noStrike" kern="1200" cap="none" dirty="0">
                <a:solidFill>
                  <a:schemeClr val="dk1"/>
                </a:solidFill>
                <a:effectLst/>
                <a:latin typeface="Arial"/>
                <a:ea typeface="Arial"/>
                <a:cs typeface="Arial"/>
                <a:sym typeface="Arial"/>
              </a:rPr>
              <a:t>. </a:t>
            </a:r>
            <a:endParaRPr lang="zh-CN" altLang="en-US" dirty="0"/>
          </a:p>
        </p:txBody>
      </p:sp>
      <p:sp>
        <p:nvSpPr>
          <p:cNvPr id="4" name="灯片编号占位符 3"/>
          <p:cNvSpPr>
            <a:spLocks noGrp="1"/>
          </p:cNvSpPr>
          <p:nvPr>
            <p:ph type="sldNum" sz="quarter" idx="10"/>
          </p:nvPr>
        </p:nvSpPr>
        <p:spPr/>
        <p:txBody>
          <a:bodyPr/>
          <a:lstStyle/>
          <a:p>
            <a:pPr>
              <a:defRPr/>
            </a:pPr>
            <a:fld id="{E5489002-8BC4-488F-A4D2-9D427C2C9C63}" type="slidenum">
              <a:rPr lang="en-US" altLang="zh-CN" smtClean="0"/>
              <a:pPr>
                <a:defRPr/>
              </a:pPr>
              <a:t>5</a:t>
            </a:fld>
            <a:endParaRPr lang="en-US" altLang="zh-CN"/>
          </a:p>
        </p:txBody>
      </p:sp>
    </p:spTree>
    <p:extLst>
      <p:ext uri="{BB962C8B-B14F-4D97-AF65-F5344CB8AC3E}">
        <p14:creationId xmlns:p14="http://schemas.microsoft.com/office/powerpoint/2010/main" val="24515037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81</a:t>
            </a:fld>
            <a:endParaRPr lang="en-US" sz="1300" dirty="0">
              <a:solidFill>
                <a:schemeClr val="dk1"/>
              </a:solidFill>
            </a:endParaRPr>
          </a:p>
        </p:txBody>
      </p:sp>
    </p:spTree>
    <p:extLst>
      <p:ext uri="{BB962C8B-B14F-4D97-AF65-F5344CB8AC3E}">
        <p14:creationId xmlns:p14="http://schemas.microsoft.com/office/powerpoint/2010/main" val="5457636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82</a:t>
            </a:fld>
            <a:endParaRPr lang="en-US" sz="1300" dirty="0">
              <a:solidFill>
                <a:schemeClr val="dk1"/>
              </a:solidFill>
            </a:endParaRPr>
          </a:p>
        </p:txBody>
      </p:sp>
    </p:spTree>
    <p:extLst>
      <p:ext uri="{BB962C8B-B14F-4D97-AF65-F5344CB8AC3E}">
        <p14:creationId xmlns:p14="http://schemas.microsoft.com/office/powerpoint/2010/main" val="28363942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85</a:t>
            </a:fld>
            <a:endParaRPr lang="en-US" sz="1300" dirty="0">
              <a:solidFill>
                <a:schemeClr val="dk1"/>
              </a:solidFill>
            </a:endParaRPr>
          </a:p>
        </p:txBody>
      </p:sp>
    </p:spTree>
    <p:extLst>
      <p:ext uri="{BB962C8B-B14F-4D97-AF65-F5344CB8AC3E}">
        <p14:creationId xmlns:p14="http://schemas.microsoft.com/office/powerpoint/2010/main" val="33454363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86</a:t>
            </a:fld>
            <a:endParaRPr lang="en-US" sz="1300" dirty="0">
              <a:solidFill>
                <a:schemeClr val="dk1"/>
              </a:solidFill>
            </a:endParaRPr>
          </a:p>
        </p:txBody>
      </p:sp>
    </p:spTree>
    <p:extLst>
      <p:ext uri="{BB962C8B-B14F-4D97-AF65-F5344CB8AC3E}">
        <p14:creationId xmlns:p14="http://schemas.microsoft.com/office/powerpoint/2010/main" val="1761320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88</a:t>
            </a:fld>
            <a:endParaRPr lang="en-US" sz="1300" dirty="0">
              <a:solidFill>
                <a:schemeClr val="dk1"/>
              </a:solidFill>
            </a:endParaRPr>
          </a:p>
        </p:txBody>
      </p:sp>
    </p:spTree>
    <p:extLst>
      <p:ext uri="{BB962C8B-B14F-4D97-AF65-F5344CB8AC3E}">
        <p14:creationId xmlns:p14="http://schemas.microsoft.com/office/powerpoint/2010/main" val="14033500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91</a:t>
            </a:fld>
            <a:endParaRPr lang="en-US" sz="1200" dirty="0">
              <a:solidFill>
                <a:schemeClr val="dk1"/>
              </a:solidFill>
            </a:endParaRPr>
          </a:p>
        </p:txBody>
      </p:sp>
    </p:spTree>
    <p:extLst>
      <p:ext uri="{BB962C8B-B14F-4D97-AF65-F5344CB8AC3E}">
        <p14:creationId xmlns:p14="http://schemas.microsoft.com/office/powerpoint/2010/main" val="38160427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81138" indent="-300438">
              <a:defRPr>
                <a:solidFill>
                  <a:schemeClr val="tx1"/>
                </a:solidFill>
                <a:latin typeface="Arial" panose="020B0604020202020204" pitchFamily="34" charset="0"/>
                <a:cs typeface="Arial" panose="020B0604020202020204" pitchFamily="34" charset="0"/>
              </a:defRPr>
            </a:lvl2pPr>
            <a:lvl3pPr marL="1201750" indent="-240350">
              <a:defRPr>
                <a:solidFill>
                  <a:schemeClr val="tx1"/>
                </a:solidFill>
                <a:latin typeface="Arial" panose="020B0604020202020204" pitchFamily="34" charset="0"/>
                <a:cs typeface="Arial" panose="020B0604020202020204" pitchFamily="34" charset="0"/>
              </a:defRPr>
            </a:lvl3pPr>
            <a:lvl4pPr marL="1682450" indent="-240350">
              <a:defRPr>
                <a:solidFill>
                  <a:schemeClr val="tx1"/>
                </a:solidFill>
                <a:latin typeface="Arial" panose="020B0604020202020204" pitchFamily="34" charset="0"/>
                <a:cs typeface="Arial" panose="020B0604020202020204" pitchFamily="34" charset="0"/>
              </a:defRPr>
            </a:lvl4pPr>
            <a:lvl5pPr marL="2163150" indent="-240350">
              <a:defRPr>
                <a:solidFill>
                  <a:schemeClr val="tx1"/>
                </a:solidFill>
                <a:latin typeface="Arial" panose="020B0604020202020204" pitchFamily="34" charset="0"/>
                <a:cs typeface="Arial" panose="020B0604020202020204" pitchFamily="34" charset="0"/>
              </a:defRPr>
            </a:lvl5pPr>
            <a:lvl6pPr marL="2643850"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245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052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859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92</a:t>
            </a:fld>
            <a:endParaRPr lang="en-US" altLang="zh-CN"/>
          </a:p>
        </p:txBody>
      </p:sp>
    </p:spTree>
    <p:extLst>
      <p:ext uri="{BB962C8B-B14F-4D97-AF65-F5344CB8AC3E}">
        <p14:creationId xmlns:p14="http://schemas.microsoft.com/office/powerpoint/2010/main" val="31297968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93</a:t>
            </a:fld>
            <a:endParaRPr lang="en-US" sz="1200" dirty="0">
              <a:solidFill>
                <a:schemeClr val="dk1"/>
              </a:solidFill>
            </a:endParaRPr>
          </a:p>
        </p:txBody>
      </p:sp>
    </p:spTree>
    <p:extLst>
      <p:ext uri="{BB962C8B-B14F-4D97-AF65-F5344CB8AC3E}">
        <p14:creationId xmlns:p14="http://schemas.microsoft.com/office/powerpoint/2010/main" val="10102519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98</a:t>
            </a:fld>
            <a:endParaRPr lang="en-US" sz="1200" dirty="0">
              <a:solidFill>
                <a:schemeClr val="dk1"/>
              </a:solidFill>
            </a:endParaRPr>
          </a:p>
        </p:txBody>
      </p:sp>
    </p:spTree>
    <p:extLst>
      <p:ext uri="{BB962C8B-B14F-4D97-AF65-F5344CB8AC3E}">
        <p14:creationId xmlns:p14="http://schemas.microsoft.com/office/powerpoint/2010/main" val="28058347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81138" indent="-300438">
              <a:defRPr>
                <a:solidFill>
                  <a:schemeClr val="tx1"/>
                </a:solidFill>
                <a:latin typeface="Arial" panose="020B0604020202020204" pitchFamily="34" charset="0"/>
                <a:cs typeface="Arial" panose="020B0604020202020204" pitchFamily="34" charset="0"/>
              </a:defRPr>
            </a:lvl2pPr>
            <a:lvl3pPr marL="1201750" indent="-240350">
              <a:defRPr>
                <a:solidFill>
                  <a:schemeClr val="tx1"/>
                </a:solidFill>
                <a:latin typeface="Arial" panose="020B0604020202020204" pitchFamily="34" charset="0"/>
                <a:cs typeface="Arial" panose="020B0604020202020204" pitchFamily="34" charset="0"/>
              </a:defRPr>
            </a:lvl3pPr>
            <a:lvl4pPr marL="1682450" indent="-240350">
              <a:defRPr>
                <a:solidFill>
                  <a:schemeClr val="tx1"/>
                </a:solidFill>
                <a:latin typeface="Arial" panose="020B0604020202020204" pitchFamily="34" charset="0"/>
                <a:cs typeface="Arial" panose="020B0604020202020204" pitchFamily="34" charset="0"/>
              </a:defRPr>
            </a:lvl4pPr>
            <a:lvl5pPr marL="2163150" indent="-240350">
              <a:defRPr>
                <a:solidFill>
                  <a:schemeClr val="tx1"/>
                </a:solidFill>
                <a:latin typeface="Arial" panose="020B0604020202020204" pitchFamily="34" charset="0"/>
                <a:cs typeface="Arial" panose="020B0604020202020204" pitchFamily="34" charset="0"/>
              </a:defRPr>
            </a:lvl5pPr>
            <a:lvl6pPr marL="2643850"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245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052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859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99</a:t>
            </a:fld>
            <a:endParaRPr lang="en-US" altLang="zh-CN"/>
          </a:p>
        </p:txBody>
      </p:sp>
    </p:spTree>
    <p:extLst>
      <p:ext uri="{BB962C8B-B14F-4D97-AF65-F5344CB8AC3E}">
        <p14:creationId xmlns:p14="http://schemas.microsoft.com/office/powerpoint/2010/main" val="3953639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a:t>
            </a:fld>
            <a:endParaRPr lang="en-US" sz="1200" dirty="0">
              <a:solidFill>
                <a:schemeClr val="dk1"/>
              </a:solidFill>
            </a:endParaRPr>
          </a:p>
        </p:txBody>
      </p:sp>
    </p:spTree>
    <p:extLst>
      <p:ext uri="{BB962C8B-B14F-4D97-AF65-F5344CB8AC3E}">
        <p14:creationId xmlns:p14="http://schemas.microsoft.com/office/powerpoint/2010/main" val="26756721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100</a:t>
            </a:fld>
            <a:endParaRPr lang="en-US" sz="1200" dirty="0">
              <a:solidFill>
                <a:schemeClr val="dk1"/>
              </a:solidFill>
            </a:endParaRPr>
          </a:p>
        </p:txBody>
      </p:sp>
    </p:spTree>
    <p:extLst>
      <p:ext uri="{BB962C8B-B14F-4D97-AF65-F5344CB8AC3E}">
        <p14:creationId xmlns:p14="http://schemas.microsoft.com/office/powerpoint/2010/main" val="748181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81138" indent="-300438">
              <a:defRPr>
                <a:solidFill>
                  <a:schemeClr val="tx1"/>
                </a:solidFill>
                <a:latin typeface="Arial" panose="020B0604020202020204" pitchFamily="34" charset="0"/>
                <a:cs typeface="Arial" panose="020B0604020202020204" pitchFamily="34" charset="0"/>
              </a:defRPr>
            </a:lvl2pPr>
            <a:lvl3pPr marL="1201750" indent="-240350">
              <a:defRPr>
                <a:solidFill>
                  <a:schemeClr val="tx1"/>
                </a:solidFill>
                <a:latin typeface="Arial" panose="020B0604020202020204" pitchFamily="34" charset="0"/>
                <a:cs typeface="Arial" panose="020B0604020202020204" pitchFamily="34" charset="0"/>
              </a:defRPr>
            </a:lvl3pPr>
            <a:lvl4pPr marL="1682450" indent="-240350">
              <a:defRPr>
                <a:solidFill>
                  <a:schemeClr val="tx1"/>
                </a:solidFill>
                <a:latin typeface="Arial" panose="020B0604020202020204" pitchFamily="34" charset="0"/>
                <a:cs typeface="Arial" panose="020B0604020202020204" pitchFamily="34" charset="0"/>
              </a:defRPr>
            </a:lvl4pPr>
            <a:lvl5pPr marL="2163150" indent="-240350">
              <a:defRPr>
                <a:solidFill>
                  <a:schemeClr val="tx1"/>
                </a:solidFill>
                <a:latin typeface="Arial" panose="020B0604020202020204" pitchFamily="34" charset="0"/>
                <a:cs typeface="Arial" panose="020B0604020202020204" pitchFamily="34" charset="0"/>
              </a:defRPr>
            </a:lvl5pPr>
            <a:lvl6pPr marL="2643850"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245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052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859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101</a:t>
            </a:fld>
            <a:endParaRPr lang="en-US" altLang="zh-CN"/>
          </a:p>
        </p:txBody>
      </p:sp>
    </p:spTree>
    <p:extLst>
      <p:ext uri="{BB962C8B-B14F-4D97-AF65-F5344CB8AC3E}">
        <p14:creationId xmlns:p14="http://schemas.microsoft.com/office/powerpoint/2010/main" val="41101869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102</a:t>
            </a:fld>
            <a:endParaRPr lang="en-US" sz="1200" dirty="0">
              <a:solidFill>
                <a:schemeClr val="dk1"/>
              </a:solidFill>
            </a:endParaRPr>
          </a:p>
        </p:txBody>
      </p:sp>
    </p:spTree>
    <p:extLst>
      <p:ext uri="{BB962C8B-B14F-4D97-AF65-F5344CB8AC3E}">
        <p14:creationId xmlns:p14="http://schemas.microsoft.com/office/powerpoint/2010/main" val="40080829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105</a:t>
            </a:fld>
            <a:endParaRPr lang="en-US" sz="1300" dirty="0">
              <a:solidFill>
                <a:schemeClr val="dk1"/>
              </a:solidFill>
            </a:endParaRPr>
          </a:p>
        </p:txBody>
      </p:sp>
    </p:spTree>
    <p:extLst>
      <p:ext uri="{BB962C8B-B14F-4D97-AF65-F5344CB8AC3E}">
        <p14:creationId xmlns:p14="http://schemas.microsoft.com/office/powerpoint/2010/main" val="1472869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107</a:t>
            </a:fld>
            <a:endParaRPr lang="en-US" sz="1300" dirty="0">
              <a:solidFill>
                <a:schemeClr val="dk1"/>
              </a:solidFill>
            </a:endParaRPr>
          </a:p>
        </p:txBody>
      </p:sp>
    </p:spTree>
    <p:extLst>
      <p:ext uri="{BB962C8B-B14F-4D97-AF65-F5344CB8AC3E}">
        <p14:creationId xmlns:p14="http://schemas.microsoft.com/office/powerpoint/2010/main" val="20344434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108</a:t>
            </a:fld>
            <a:endParaRPr lang="en-US" sz="1200" dirty="0"/>
          </a:p>
        </p:txBody>
      </p:sp>
    </p:spTree>
    <p:extLst>
      <p:ext uri="{BB962C8B-B14F-4D97-AF65-F5344CB8AC3E}">
        <p14:creationId xmlns:p14="http://schemas.microsoft.com/office/powerpoint/2010/main" val="28279447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109</a:t>
            </a:fld>
            <a:endParaRPr lang="en-US" sz="1200" dirty="0"/>
          </a:p>
        </p:txBody>
      </p:sp>
    </p:spTree>
    <p:extLst>
      <p:ext uri="{BB962C8B-B14F-4D97-AF65-F5344CB8AC3E}">
        <p14:creationId xmlns:p14="http://schemas.microsoft.com/office/powerpoint/2010/main" val="28761161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110</a:t>
            </a:fld>
            <a:endParaRPr lang="en-US" sz="1300" dirty="0">
              <a:solidFill>
                <a:schemeClr val="dk1"/>
              </a:solidFill>
            </a:endParaRPr>
          </a:p>
        </p:txBody>
      </p:sp>
    </p:spTree>
    <p:extLst>
      <p:ext uri="{BB962C8B-B14F-4D97-AF65-F5344CB8AC3E}">
        <p14:creationId xmlns:p14="http://schemas.microsoft.com/office/powerpoint/2010/main" val="7440994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113</a:t>
            </a:fld>
            <a:endParaRPr lang="en-US" sz="1200" dirty="0">
              <a:solidFill>
                <a:schemeClr val="dk1"/>
              </a:solidFill>
            </a:endParaRPr>
          </a:p>
        </p:txBody>
      </p:sp>
    </p:spTree>
    <p:extLst>
      <p:ext uri="{BB962C8B-B14F-4D97-AF65-F5344CB8AC3E}">
        <p14:creationId xmlns:p14="http://schemas.microsoft.com/office/powerpoint/2010/main" val="22254060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114</a:t>
            </a:fld>
            <a:endParaRPr lang="en-US" sz="1200" dirty="0">
              <a:solidFill>
                <a:schemeClr val="dk1"/>
              </a:solidFill>
            </a:endParaRPr>
          </a:p>
        </p:txBody>
      </p:sp>
    </p:spTree>
    <p:extLst>
      <p:ext uri="{BB962C8B-B14F-4D97-AF65-F5344CB8AC3E}">
        <p14:creationId xmlns:p14="http://schemas.microsoft.com/office/powerpoint/2010/main" val="2463556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a:t>
            </a:fld>
            <a:endParaRPr lang="en-US" sz="1200" dirty="0">
              <a:solidFill>
                <a:schemeClr val="dk1"/>
              </a:solidFill>
            </a:endParaRPr>
          </a:p>
        </p:txBody>
      </p:sp>
    </p:spTree>
    <p:extLst>
      <p:ext uri="{BB962C8B-B14F-4D97-AF65-F5344CB8AC3E}">
        <p14:creationId xmlns:p14="http://schemas.microsoft.com/office/powerpoint/2010/main" val="6097489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81138" indent="-300438">
              <a:defRPr>
                <a:solidFill>
                  <a:schemeClr val="tx1"/>
                </a:solidFill>
                <a:latin typeface="Arial" panose="020B0604020202020204" pitchFamily="34" charset="0"/>
                <a:cs typeface="Arial" panose="020B0604020202020204" pitchFamily="34" charset="0"/>
              </a:defRPr>
            </a:lvl2pPr>
            <a:lvl3pPr marL="1201750" indent="-240350">
              <a:defRPr>
                <a:solidFill>
                  <a:schemeClr val="tx1"/>
                </a:solidFill>
                <a:latin typeface="Arial" panose="020B0604020202020204" pitchFamily="34" charset="0"/>
                <a:cs typeface="Arial" panose="020B0604020202020204" pitchFamily="34" charset="0"/>
              </a:defRPr>
            </a:lvl3pPr>
            <a:lvl4pPr marL="1682450" indent="-240350">
              <a:defRPr>
                <a:solidFill>
                  <a:schemeClr val="tx1"/>
                </a:solidFill>
                <a:latin typeface="Arial" panose="020B0604020202020204" pitchFamily="34" charset="0"/>
                <a:cs typeface="Arial" panose="020B0604020202020204" pitchFamily="34" charset="0"/>
              </a:defRPr>
            </a:lvl4pPr>
            <a:lvl5pPr marL="2163150" indent="-240350">
              <a:defRPr>
                <a:solidFill>
                  <a:schemeClr val="tx1"/>
                </a:solidFill>
                <a:latin typeface="Arial" panose="020B0604020202020204" pitchFamily="34" charset="0"/>
                <a:cs typeface="Arial" panose="020B0604020202020204" pitchFamily="34" charset="0"/>
              </a:defRPr>
            </a:lvl5pPr>
            <a:lvl6pPr marL="2643850"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245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052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859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115</a:t>
            </a:fld>
            <a:endParaRPr lang="en-US" altLang="zh-CN"/>
          </a:p>
        </p:txBody>
      </p:sp>
    </p:spTree>
    <p:extLst>
      <p:ext uri="{BB962C8B-B14F-4D97-AF65-F5344CB8AC3E}">
        <p14:creationId xmlns:p14="http://schemas.microsoft.com/office/powerpoint/2010/main" val="14496776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710248" y="4459526"/>
            <a:ext cx="5681980" cy="4224814"/>
          </a:xfrm>
          <a:prstGeom prst="rect">
            <a:avLst/>
          </a:prstGeom>
        </p:spPr>
        <p:txBody>
          <a:bodyPr lIns="94213" tIns="94213" rIns="94213" bIns="94213" anchor="t" anchorCtr="0">
            <a:noAutofit/>
          </a:bodyPr>
          <a:lstStyle/>
          <a:p>
            <a:endParaRPr dirty="0"/>
          </a:p>
        </p:txBody>
      </p:sp>
      <p:sp>
        <p:nvSpPr>
          <p:cNvPr id="383" name="Shape 383"/>
          <p:cNvSpPr txBox="1">
            <a:spLocks noGrp="1"/>
          </p:cNvSpPr>
          <p:nvPr>
            <p:ph type="sldNum" idx="12"/>
          </p:nvPr>
        </p:nvSpPr>
        <p:spPr>
          <a:xfrm>
            <a:off x="4023091" y="8917422"/>
            <a:ext cx="3077739" cy="469424"/>
          </a:xfrm>
          <a:prstGeom prst="rect">
            <a:avLst/>
          </a:prstGeom>
        </p:spPr>
        <p:txBody>
          <a:bodyPr lIns="94213" tIns="47094" rIns="94213" bIns="47094" anchor="b" anchorCtr="0">
            <a:noAutofit/>
          </a:bodyPr>
          <a:lstStyle/>
          <a:p>
            <a:pPr>
              <a:buClr>
                <a:srgbClr val="000000"/>
              </a:buClr>
              <a:buSzPct val="25000"/>
            </a:pPr>
            <a:fld id="{00000000-1234-1234-1234-123412341234}" type="slidenum">
              <a:rPr lang="en-US"/>
              <a:pPr>
                <a:buClr>
                  <a:srgbClr val="000000"/>
                </a:buClr>
                <a:buSzPct val="25000"/>
              </a:pPr>
              <a:t>120</a:t>
            </a:fld>
            <a:endParaRPr lang="en-US" dirty="0"/>
          </a:p>
        </p:txBody>
      </p:sp>
    </p:spTree>
    <p:extLst>
      <p:ext uri="{BB962C8B-B14F-4D97-AF65-F5344CB8AC3E}">
        <p14:creationId xmlns:p14="http://schemas.microsoft.com/office/powerpoint/2010/main" val="2236350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81138" indent="-300438">
              <a:defRPr>
                <a:solidFill>
                  <a:schemeClr val="tx1"/>
                </a:solidFill>
                <a:latin typeface="Arial" panose="020B0604020202020204" pitchFamily="34" charset="0"/>
                <a:cs typeface="Arial" panose="020B0604020202020204" pitchFamily="34" charset="0"/>
              </a:defRPr>
            </a:lvl2pPr>
            <a:lvl3pPr marL="1201750" indent="-240350">
              <a:defRPr>
                <a:solidFill>
                  <a:schemeClr val="tx1"/>
                </a:solidFill>
                <a:latin typeface="Arial" panose="020B0604020202020204" pitchFamily="34" charset="0"/>
                <a:cs typeface="Arial" panose="020B0604020202020204" pitchFamily="34" charset="0"/>
              </a:defRPr>
            </a:lvl3pPr>
            <a:lvl4pPr marL="1682450" indent="-240350">
              <a:defRPr>
                <a:solidFill>
                  <a:schemeClr val="tx1"/>
                </a:solidFill>
                <a:latin typeface="Arial" panose="020B0604020202020204" pitchFamily="34" charset="0"/>
                <a:cs typeface="Arial" panose="020B0604020202020204" pitchFamily="34" charset="0"/>
              </a:defRPr>
            </a:lvl4pPr>
            <a:lvl5pPr marL="2163150" indent="-240350">
              <a:defRPr>
                <a:solidFill>
                  <a:schemeClr val="tx1"/>
                </a:solidFill>
                <a:latin typeface="Arial" panose="020B0604020202020204" pitchFamily="34" charset="0"/>
                <a:cs typeface="Arial" panose="020B0604020202020204" pitchFamily="34" charset="0"/>
              </a:defRPr>
            </a:lvl5pPr>
            <a:lvl6pPr marL="2643850"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245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052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859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8</a:t>
            </a:fld>
            <a:endParaRPr lang="en-US" altLang="zh-CN"/>
          </a:p>
        </p:txBody>
      </p:sp>
    </p:spTree>
    <p:extLst>
      <p:ext uri="{BB962C8B-B14F-4D97-AF65-F5344CB8AC3E}">
        <p14:creationId xmlns:p14="http://schemas.microsoft.com/office/powerpoint/2010/main" val="483721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9</a:t>
            </a:fld>
            <a:endParaRPr lang="en-US" sz="1200" dirty="0">
              <a:solidFill>
                <a:schemeClr val="dk1"/>
              </a:solidFill>
            </a:endParaRPr>
          </a:p>
        </p:txBody>
      </p:sp>
    </p:spTree>
    <p:extLst>
      <p:ext uri="{BB962C8B-B14F-4D97-AF65-F5344CB8AC3E}">
        <p14:creationId xmlns:p14="http://schemas.microsoft.com/office/powerpoint/2010/main" val="1938787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361505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p>
            <a:pPr lvl="0"/>
            <a:r>
              <a:rPr lang="en-US" dirty="0"/>
              <a:t>Edit Master text styles</a:t>
            </a:r>
          </a:p>
        </p:txBody>
      </p:sp>
    </p:spTree>
    <p:extLst>
      <p:ext uri="{BB962C8B-B14F-4D97-AF65-F5344CB8AC3E}">
        <p14:creationId xmlns:p14="http://schemas.microsoft.com/office/powerpoint/2010/main" val="27053561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1381124" y="1990725"/>
            <a:ext cx="7315201" cy="4019550"/>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zh-CN"/>
              <a:t>Computer Networks, Chapter 4 Medium Access Control Sublayer</a:t>
            </a:r>
            <a:endParaRPr lang="en-US" altLang="zh-CN" i="0"/>
          </a:p>
        </p:txBody>
      </p:sp>
    </p:spTree>
    <p:extLst>
      <p:ext uri="{BB962C8B-B14F-4D97-AF65-F5344CB8AC3E}">
        <p14:creationId xmlns:p14="http://schemas.microsoft.com/office/powerpoint/2010/main" val="14697557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143000"/>
            <a:ext cx="8229600" cy="4867275"/>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xfrm>
            <a:off x="6858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ea typeface="宋体" panose="02010600030101010101" pitchFamily="2" charset="-122"/>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sz="800">
                <a:ea typeface="+mn-ea"/>
              </a:defRPr>
            </a:lvl1pPr>
          </a:lstStyle>
          <a:p>
            <a:pPr>
              <a:defRPr/>
            </a:pPr>
            <a:r>
              <a:rPr lang="en-US"/>
              <a:t>Computer Networks, Chapter 4 Medium Access Control Sublayer</a:t>
            </a:r>
            <a:endParaRPr lang="en-US" dirty="0"/>
          </a:p>
        </p:txBody>
      </p:sp>
      <p:sp>
        <p:nvSpPr>
          <p:cNvPr id="6" name="Rectangle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ea typeface="宋体" panose="02010600030101010101" pitchFamily="2" charset="-122"/>
              </a:defRPr>
            </a:lvl1pPr>
          </a:lstStyle>
          <a:p>
            <a:pPr>
              <a:defRPr/>
            </a:pPr>
            <a:fld id="{6494C1C4-E131-4120-A97C-187A35DB2A9D}" type="slidenum">
              <a:rPr lang="en-US" altLang="zh-CN"/>
              <a:pPr>
                <a:defRPr/>
              </a:pPr>
              <a:t>‹#›</a:t>
            </a:fld>
            <a:endParaRPr lang="en-US" altLang="zh-CN"/>
          </a:p>
        </p:txBody>
      </p:sp>
    </p:spTree>
    <p:extLst>
      <p:ext uri="{BB962C8B-B14F-4D97-AF65-F5344CB8AC3E}">
        <p14:creationId xmlns:p14="http://schemas.microsoft.com/office/powerpoint/2010/main" val="1700683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914399" y="1610713"/>
            <a:ext cx="7790214" cy="4600081"/>
          </a:xfrm>
        </p:spPr>
        <p:txBody>
          <a:bodyPr/>
          <a:lstStyle>
            <a:lvl1pP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zh-CN"/>
              <a:t>Computer Networks, Chapter 4 Medium Access Control Sublayer</a:t>
            </a:r>
            <a:endParaRPr lang="en-US" altLang="zh-CN" i="0"/>
          </a:p>
        </p:txBody>
      </p:sp>
    </p:spTree>
    <p:extLst>
      <p:ext uri="{BB962C8B-B14F-4D97-AF65-F5344CB8AC3E}">
        <p14:creationId xmlns:p14="http://schemas.microsoft.com/office/powerpoint/2010/main" val="6947031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457200" y="1143000"/>
            <a:ext cx="4114800" cy="4867275"/>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t>Computer Networks, Chapter 4 Medium Access Control Sublayer</a:t>
            </a:r>
            <a:endParaRPr lang="en-US" altLang="zh-CN" i="0"/>
          </a:p>
        </p:txBody>
      </p:sp>
    </p:spTree>
    <p:extLst>
      <p:ext uri="{BB962C8B-B14F-4D97-AF65-F5344CB8AC3E}">
        <p14:creationId xmlns:p14="http://schemas.microsoft.com/office/powerpoint/2010/main" val="1924349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Shape 24"/>
        <p:cNvGrpSpPr/>
        <p:nvPr/>
      </p:nvGrpSpPr>
      <p:grpSpPr>
        <a:xfrm>
          <a:off x="0" y="0"/>
          <a:ext cx="0" cy="0"/>
          <a:chOff x="0" y="0"/>
          <a:chExt cx="0" cy="0"/>
        </a:xfrm>
      </p:grpSpPr>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lang="en-US" dirty="0"/>
          </a:p>
          <a:p>
            <a:pPr lvl="1"/>
            <a:endParaRPr lang="en-US" dirty="0"/>
          </a:p>
          <a:p>
            <a:pPr lvl="2"/>
            <a:endParaRPr dirty="0"/>
          </a:p>
        </p:txBody>
      </p:sp>
      <p:sp>
        <p:nvSpPr>
          <p:cNvPr id="9" name="Title 8">
            <a:extLst>
              <a:ext uri="{FF2B5EF4-FFF2-40B4-BE49-F238E27FC236}">
                <a16:creationId xmlns:a16="http://schemas.microsoft.com/office/drawing/2014/main" id="{9AC1CC4A-7F6F-534A-AEB6-B67B27D3077E}"/>
              </a:ext>
            </a:extLst>
          </p:cNvPr>
          <p:cNvSpPr>
            <a:spLocks noGrp="1"/>
          </p:cNvSpPr>
          <p:nvPr>
            <p:ph type="title"/>
          </p:nvPr>
        </p:nvSpPr>
        <p:spPr/>
        <p:txBody>
          <a:bodyPr/>
          <a:lstStyle/>
          <a:p>
            <a:r>
              <a:rPr lang="en-US"/>
              <a:t>Click to edit Master title style</a:t>
            </a:r>
          </a:p>
        </p:txBody>
      </p:sp>
      <p:sp>
        <p:nvSpPr>
          <p:cNvPr id="13" name="Date Placeholder 12">
            <a:extLst>
              <a:ext uri="{FF2B5EF4-FFF2-40B4-BE49-F238E27FC236}">
                <a16:creationId xmlns:a16="http://schemas.microsoft.com/office/drawing/2014/main" id="{6DA84EA8-31F1-8C49-A457-B55721405AD4}"/>
              </a:ext>
            </a:extLst>
          </p:cNvPr>
          <p:cNvSpPr>
            <a:spLocks noGrp="1"/>
          </p:cNvSpPr>
          <p:nvPr>
            <p:ph type="dt" idx="10"/>
          </p:nvPr>
        </p:nvSpPr>
        <p:spPr/>
        <p:txBody>
          <a:bodyPr/>
          <a:lstStyle/>
          <a:p>
            <a:endParaRPr lang="en-US" dirty="0"/>
          </a:p>
        </p:txBody>
      </p:sp>
      <p:sp>
        <p:nvSpPr>
          <p:cNvPr id="14" name="Footer Placeholder 13">
            <a:extLst>
              <a:ext uri="{FF2B5EF4-FFF2-40B4-BE49-F238E27FC236}">
                <a16:creationId xmlns:a16="http://schemas.microsoft.com/office/drawing/2014/main" id="{72041BCF-2F91-2A45-8410-D4499892585E}"/>
              </a:ext>
            </a:extLst>
          </p:cNvPr>
          <p:cNvSpPr>
            <a:spLocks noGrp="1"/>
          </p:cNvSpPr>
          <p:nvPr>
            <p:ph type="ftr" sz="quarter" idx="11"/>
          </p:nvPr>
        </p:nvSpPr>
        <p:spPr/>
        <p:txBody>
          <a:bodyPr/>
          <a:lstStyle/>
          <a:p>
            <a:endParaRPr lang="en-US" dirty="0"/>
          </a:p>
        </p:txBody>
      </p:sp>
      <p:sp>
        <p:nvSpPr>
          <p:cNvPr id="15" name="Slide Number Placeholder 14">
            <a:extLst>
              <a:ext uri="{FF2B5EF4-FFF2-40B4-BE49-F238E27FC236}">
                <a16:creationId xmlns:a16="http://schemas.microsoft.com/office/drawing/2014/main" id="{5899F5A0-B71F-1E40-9CD7-FAA5FEBC94C9}"/>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14600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1885097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Figure + Cap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p:nvPr>
        </p:nvSpPr>
        <p:spPr>
          <a:xfrm>
            <a:off x="457200" y="1481138"/>
            <a:ext cx="4484688" cy="4408487"/>
          </a:xfrm>
        </p:spPr>
        <p:txBody>
          <a:bodyPr/>
          <a:lstStyle/>
          <a:p>
            <a:pPr lvl="0"/>
            <a:r>
              <a:rPr lang="en-US" dirty="0"/>
              <a:t>Edit Master text styles</a:t>
            </a:r>
          </a:p>
        </p:txBody>
      </p:sp>
      <p:sp>
        <p:nvSpPr>
          <p:cNvPr id="9" name="Picture Placeholder 8">
            <a:extLst>
              <a:ext uri="{FF2B5EF4-FFF2-40B4-BE49-F238E27FC236}">
                <a16:creationId xmlns:a16="http://schemas.microsoft.com/office/drawing/2014/main" id="{F95A3C12-C176-4C2E-9820-6A6035C43AF5}"/>
              </a:ext>
            </a:extLst>
          </p:cNvPr>
          <p:cNvSpPr>
            <a:spLocks noGrp="1"/>
          </p:cNvSpPr>
          <p:nvPr>
            <p:ph type="pic" sz="quarter" idx="14"/>
          </p:nvPr>
        </p:nvSpPr>
        <p:spPr>
          <a:xfrm>
            <a:off x="5192713" y="1481138"/>
            <a:ext cx="3592512" cy="3754437"/>
          </a:xfrm>
        </p:spPr>
        <p:txBody>
          <a:bodyPr/>
          <a:lstStyle/>
          <a:p>
            <a:endParaRPr lang="en-US" dirty="0"/>
          </a:p>
        </p:txBody>
      </p:sp>
      <p:sp>
        <p:nvSpPr>
          <p:cNvPr id="11" name="Text Placeholder 10">
            <a:extLst>
              <a:ext uri="{FF2B5EF4-FFF2-40B4-BE49-F238E27FC236}">
                <a16:creationId xmlns:a16="http://schemas.microsoft.com/office/drawing/2014/main" id="{F059F1CC-D06F-4B10-B166-6D6F2C786A37}"/>
              </a:ext>
            </a:extLst>
          </p:cNvPr>
          <p:cNvSpPr>
            <a:spLocks noGrp="1"/>
          </p:cNvSpPr>
          <p:nvPr>
            <p:ph type="body" sz="quarter" idx="15" hasCustomPrompt="1"/>
          </p:nvPr>
        </p:nvSpPr>
        <p:spPr>
          <a:xfrm>
            <a:off x="5192713" y="5399088"/>
            <a:ext cx="3592512" cy="490537"/>
          </a:xfrm>
        </p:spPr>
        <p:txBody>
          <a:bodyPr/>
          <a:lstStyle>
            <a:lvl1pPr marL="101600" indent="0">
              <a:buNone/>
              <a:defRPr sz="1200"/>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5" name="Footer Placeholder 4">
            <a:extLst>
              <a:ext uri="{FF2B5EF4-FFF2-40B4-BE49-F238E27FC236}">
                <a16:creationId xmlns:a16="http://schemas.microsoft.com/office/drawing/2014/main" id="{A6FA6EBD-95B8-4957-AE05-FC01EF65059B}"/>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60428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hasCustomPrompt="1"/>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63" name="Shape 63"/>
          <p:cNvSpPr txBox="1">
            <a:spLocks noGrp="1"/>
          </p:cNvSpPr>
          <p:nvPr>
            <p:ph type="body" idx="1" hasCustomPrompt="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r>
              <a:rPr lang="en-US" dirty="0"/>
              <a:t>Click to add Learning Objective(s)</a:t>
            </a:r>
            <a:endParaRPr dirty="0"/>
          </a:p>
        </p:txBody>
      </p:sp>
      <p:sp>
        <p:nvSpPr>
          <p:cNvPr id="64" name="Shape 64"/>
          <p:cNvSpPr txBox="1">
            <a:spLocks noGrp="1"/>
          </p:cNvSpPr>
          <p:nvPr>
            <p:ph type="body" idx="2"/>
          </p:nvPr>
        </p:nvSpPr>
        <p:spPr>
          <a:xfrm>
            <a:off x="457200" y="1358678"/>
            <a:ext cx="8229600" cy="4767485"/>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91D3-E16C-46AB-9A90-0F52CA812534}"/>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957388"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22325" y="2643044"/>
            <a:ext cx="1957388"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22325" y="3613151"/>
            <a:ext cx="1957388"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6729412" y="1681163"/>
            <a:ext cx="1957388"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6729413" y="2651910"/>
            <a:ext cx="1957387"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6729413" y="3613151"/>
            <a:ext cx="1957387" cy="627063"/>
          </a:xfrm>
        </p:spPr>
        <p:txBody>
          <a:bodyPr/>
          <a:lstStyle>
            <a:lvl1pPr marL="101600" indent="0">
              <a:buNone/>
              <a:defRPr/>
            </a:lvl1pPr>
          </a:lstStyle>
          <a:p>
            <a:pPr lvl="0"/>
            <a:r>
              <a:rPr lang="en-US" dirty="0"/>
              <a:t>Label 6</a:t>
            </a:r>
          </a:p>
        </p:txBody>
      </p:sp>
      <p:sp>
        <p:nvSpPr>
          <p:cNvPr id="5" name="Footer Placeholder 4">
            <a:extLst>
              <a:ext uri="{FF2B5EF4-FFF2-40B4-BE49-F238E27FC236}">
                <a16:creationId xmlns:a16="http://schemas.microsoft.com/office/drawing/2014/main" id="{237B7866-709E-4B26-BCD7-5CF284C134CA}"/>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2027899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5" name="Footer Placeholder 4">
            <a:extLst>
              <a:ext uri="{FF2B5EF4-FFF2-40B4-BE49-F238E27FC236}">
                <a16:creationId xmlns:a16="http://schemas.microsoft.com/office/drawing/2014/main" id="{E2476705-5AD3-4E05-9DCF-CA01EBF96B12}"/>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648721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16" name="Shape 16"/>
          <p:cNvSpPr txBox="1"/>
          <p:nvPr/>
        </p:nvSpPr>
        <p:spPr>
          <a:xfrm>
            <a:off x="5861538" y="6357992"/>
            <a:ext cx="2901461" cy="200549"/>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solidFill>
                  <a:schemeClr val="tx1">
                    <a:lumMod val="50000"/>
                    <a:lumOff val="50000"/>
                  </a:schemeClr>
                </a:solidFill>
                <a:latin typeface="Calibri Light" panose="020F0302020204030204" pitchFamily="34" charset="0"/>
                <a:ea typeface="Verdana" panose="020B0604030504040204" pitchFamily="34" charset="0"/>
                <a:cs typeface="Calibri Light" panose="020F0302020204030204" pitchFamily="34" charset="0"/>
              </a:rPr>
              <a:t>Copyright © 2020, 2011, 2003 Pearson Education, Inc. All Rights Reserved</a:t>
            </a:r>
          </a:p>
        </p:txBody>
      </p:sp>
      <p:sp>
        <p:nvSpPr>
          <p:cNvPr id="2" name="Footer Placeholder 1">
            <a:extLst>
              <a:ext uri="{FF2B5EF4-FFF2-40B4-BE49-F238E27FC236}">
                <a16:creationId xmlns:a16="http://schemas.microsoft.com/office/drawing/2014/main" id="{7B8A108E-B0AF-4869-B5B8-3D3BB7BC725E}"/>
              </a:ext>
            </a:extLst>
          </p:cNvPr>
          <p:cNvSpPr>
            <a:spLocks noGrp="1"/>
          </p:cNvSpPr>
          <p:nvPr>
            <p:ph type="ftr" sz="quarter" idx="3"/>
          </p:nvPr>
        </p:nvSpPr>
        <p:spPr>
          <a:xfrm>
            <a:off x="457200" y="6028611"/>
            <a:ext cx="82296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3" name="矩形 2">
            <a:extLst>
              <a:ext uri="{FF2B5EF4-FFF2-40B4-BE49-F238E27FC236}">
                <a16:creationId xmlns:a16="http://schemas.microsoft.com/office/drawing/2014/main" id="{CB727A82-878D-4126-8899-88E59A258586}"/>
              </a:ext>
            </a:extLst>
          </p:cNvPr>
          <p:cNvSpPr/>
          <p:nvPr userDrawn="1"/>
        </p:nvSpPr>
        <p:spPr>
          <a:xfrm>
            <a:off x="509954" y="6429344"/>
            <a:ext cx="3159369" cy="276999"/>
          </a:xfrm>
          <a:prstGeom prst="rect">
            <a:avLst/>
          </a:prstGeom>
        </p:spPr>
        <p:txBody>
          <a:bodyPr wrap="square">
            <a:spAutoFit/>
          </a:bodyPr>
          <a:lstStyle/>
          <a:p>
            <a:r>
              <a:rPr lang="en-US" altLang="zh-CN" sz="1200" b="0" i="0" u="none" strike="noStrike" cap="none" dirty="0">
                <a:solidFill>
                  <a:schemeClr val="tx1">
                    <a:lumMod val="50000"/>
                    <a:lumOff val="50000"/>
                  </a:schemeClr>
                </a:solidFill>
                <a:latin typeface="Calibri Light" panose="020F0302020204030204" pitchFamily="34" charset="0"/>
                <a:ea typeface="Verdana" panose="020B0604030504040204" pitchFamily="34" charset="0"/>
                <a:cs typeface="Calibri Light" panose="020F0302020204030204" pitchFamily="34" charset="0"/>
                <a:sym typeface="Arial"/>
              </a:rPr>
              <a:t>Computer Networks</a:t>
            </a:r>
            <a:endParaRPr lang="zh-CN" altLang="en-US" sz="1200" b="0" i="0" u="none" strike="noStrike" cap="none" dirty="0">
              <a:solidFill>
                <a:schemeClr val="tx1">
                  <a:lumMod val="50000"/>
                  <a:lumOff val="50000"/>
                </a:schemeClr>
              </a:solidFill>
              <a:latin typeface="Calibri Light" panose="020F0302020204030204" pitchFamily="34" charset="0"/>
              <a:cs typeface="Calibri Light" panose="020F0302020204030204" pitchFamily="34" charset="0"/>
              <a:sym typeface="Arial"/>
            </a:endParaRPr>
          </a:p>
        </p:txBody>
      </p:sp>
      <p:sp>
        <p:nvSpPr>
          <p:cNvPr id="4" name="矩形 3">
            <a:extLst>
              <a:ext uri="{FF2B5EF4-FFF2-40B4-BE49-F238E27FC236}">
                <a16:creationId xmlns:a16="http://schemas.microsoft.com/office/drawing/2014/main" id="{C4EA26D9-89E3-45F1-B336-FC273BFF7460}"/>
              </a:ext>
            </a:extLst>
          </p:cNvPr>
          <p:cNvSpPr/>
          <p:nvPr userDrawn="1"/>
        </p:nvSpPr>
        <p:spPr>
          <a:xfrm>
            <a:off x="2815869" y="6429344"/>
            <a:ext cx="3939556" cy="276999"/>
          </a:xfrm>
          <a:prstGeom prst="rect">
            <a:avLst/>
          </a:prstGeom>
        </p:spPr>
        <p:txBody>
          <a:bodyPr wrap="square">
            <a:spAutoFit/>
          </a:bodyPr>
          <a:lstStyle/>
          <a:p>
            <a:r>
              <a:rPr lang="en-US" altLang="zh-CN" sz="1200" b="0" i="0" u="none" strike="noStrike" cap="none" dirty="0">
                <a:solidFill>
                  <a:schemeClr val="tx1">
                    <a:lumMod val="50000"/>
                    <a:lumOff val="50000"/>
                  </a:schemeClr>
                </a:solidFill>
                <a:latin typeface="Calibri Light" panose="020F0302020204030204" pitchFamily="34" charset="0"/>
                <a:ea typeface="Verdana" panose="020B0604030504040204" pitchFamily="34" charset="0"/>
                <a:cs typeface="Calibri Light" panose="020F0302020204030204" pitchFamily="34" charset="0"/>
                <a:sym typeface="Arial"/>
              </a:rPr>
              <a:t>Chapter4 The Medium Access Control Sublayer</a:t>
            </a:r>
          </a:p>
        </p:txBody>
      </p:sp>
    </p:spTree>
  </p:cSld>
  <p:clrMap bg1="lt1" tx1="dk1" bg2="dk2" tx2="lt2" accent1="accent1" accent2="accent2" accent3="accent3" accent4="accent4" accent5="accent5" accent6="accent6" hlink="hlink" folHlink="folHlink"/>
  <p:sldLayoutIdLst>
    <p:sldLayoutId id="2147483676" r:id="rId1"/>
    <p:sldLayoutId id="2147483675" r:id="rId2"/>
    <p:sldLayoutId id="2147483671" r:id="rId3"/>
    <p:sldLayoutId id="2147483673" r:id="rId4"/>
    <p:sldLayoutId id="2147483654" r:id="rId5"/>
    <p:sldLayoutId id="2147483655" r:id="rId6"/>
    <p:sldLayoutId id="2147483656" r:id="rId7"/>
    <p:sldLayoutId id="2147483670" r:id="rId8"/>
    <p:sldLayoutId id="2147483669" r:id="rId9"/>
    <p:sldLayoutId id="2147483657" r:id="rId10"/>
    <p:sldLayoutId id="2147483678" r:id="rId11"/>
    <p:sldLayoutId id="2147483679" r:id="rId12"/>
    <p:sldLayoutId id="2147483680" r:id="rId13"/>
    <p:sldLayoutId id="2147483681" r:id="rId14"/>
    <p:sldLayoutId id="214748368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1.xml"/><Relationship Id="rId1" Type="http://schemas.openxmlformats.org/officeDocument/2006/relationships/slideLayout" Target="../slideLayouts/slideLayout11.xml"/><Relationship Id="rId4" Type="http://schemas.openxmlformats.org/officeDocument/2006/relationships/image" Target="../media/image100.sv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5" Type="http://schemas.openxmlformats.org/officeDocument/2006/relationships/image" Target="../media/image37.png"/><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14.xml"/><Relationship Id="rId5" Type="http://schemas.openxmlformats.org/officeDocument/2006/relationships/image" Target="../media/image64.png"/><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ADE595E-E123-48ED-ADBB-CE1FC2CDC877}"/>
              </a:ext>
            </a:extLst>
          </p:cNvPr>
          <p:cNvSpPr>
            <a:spLocks noGrp="1"/>
          </p:cNvSpPr>
          <p:nvPr>
            <p:ph type="ctrTitle"/>
          </p:nvPr>
        </p:nvSpPr>
        <p:spPr/>
        <p:txBody>
          <a:bodyPr/>
          <a:lstStyle/>
          <a:p>
            <a:r>
              <a:rPr lang="en-US" altLang="zh-CN" dirty="0"/>
              <a:t>COMPUTER NETWORKS</a:t>
            </a:r>
            <a:endParaRPr lang="zh-CN" altLang="en-US" dirty="0"/>
          </a:p>
        </p:txBody>
      </p:sp>
      <p:sp>
        <p:nvSpPr>
          <p:cNvPr id="4" name="Text Placeholder 3">
            <a:extLst>
              <a:ext uri="{FF2B5EF4-FFF2-40B4-BE49-F238E27FC236}">
                <a16:creationId xmlns:a16="http://schemas.microsoft.com/office/drawing/2014/main" id="{EA87E256-A566-4CB4-B641-73EBACC55A95}"/>
              </a:ext>
            </a:extLst>
          </p:cNvPr>
          <p:cNvSpPr>
            <a:spLocks noGrp="1"/>
          </p:cNvSpPr>
          <p:nvPr>
            <p:ph type="subTitle" idx="1"/>
          </p:nvPr>
        </p:nvSpPr>
        <p:spPr/>
        <p:txBody>
          <a:bodyPr/>
          <a:lstStyle/>
          <a:p>
            <a:pPr algn="ctr"/>
            <a:r>
              <a:rPr lang="en-US" altLang="zh-CN" sz="3200" dirty="0"/>
              <a:t>Chapter 4 The Medium Access Control Sublayer</a:t>
            </a:r>
          </a:p>
        </p:txBody>
      </p:sp>
    </p:spTree>
    <p:extLst>
      <p:ext uri="{BB962C8B-B14F-4D97-AF65-F5344CB8AC3E}">
        <p14:creationId xmlns:p14="http://schemas.microsoft.com/office/powerpoint/2010/main" val="910404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ALOHA</a:t>
            </a:r>
          </a:p>
        </p:txBody>
      </p:sp>
      <p:sp>
        <p:nvSpPr>
          <p:cNvPr id="3" name="Text Placeholder 2"/>
          <p:cNvSpPr>
            <a:spLocks noGrp="1"/>
          </p:cNvSpPr>
          <p:nvPr>
            <p:ph type="body" idx="1"/>
          </p:nvPr>
        </p:nvSpPr>
        <p:spPr/>
        <p:txBody>
          <a:bodyPr/>
          <a:lstStyle/>
          <a:p>
            <a:r>
              <a:rPr lang="en-US" dirty="0"/>
              <a:t>Pure ALOHA</a:t>
            </a:r>
          </a:p>
          <a:p>
            <a:r>
              <a:rPr lang="en-US" dirty="0"/>
              <a:t>Slotted ALOHA</a:t>
            </a:r>
          </a:p>
        </p:txBody>
      </p:sp>
    </p:spTree>
    <p:extLst>
      <p:ext uri="{BB962C8B-B14F-4D97-AF65-F5344CB8AC3E}">
        <p14:creationId xmlns:p14="http://schemas.microsoft.com/office/powerpoint/2010/main" val="40772277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DOCSIS</a:t>
            </a:r>
          </a:p>
        </p:txBody>
      </p:sp>
      <p:sp>
        <p:nvSpPr>
          <p:cNvPr id="12" name="Text Placeholder 11"/>
          <p:cNvSpPr>
            <a:spLocks noGrp="1"/>
          </p:cNvSpPr>
          <p:nvPr>
            <p:ph type="body" idx="1"/>
          </p:nvPr>
        </p:nvSpPr>
        <p:spPr/>
        <p:txBody>
          <a:bodyPr/>
          <a:lstStyle/>
          <a:p>
            <a:r>
              <a:rPr lang="en-US" dirty="0"/>
              <a:t>Overview</a:t>
            </a:r>
          </a:p>
          <a:p>
            <a:pPr lvl="1"/>
            <a:r>
              <a:rPr lang="en-US" dirty="0"/>
              <a:t>MAC sublayer performs channel allocation, configuration of quality of service, unique forwarding model</a:t>
            </a:r>
          </a:p>
          <a:p>
            <a:pPr lvl="1"/>
            <a:r>
              <a:rPr lang="en-US" dirty="0"/>
              <a:t>Uses a standard MAC frame format</a:t>
            </a:r>
          </a:p>
          <a:p>
            <a:r>
              <a:rPr lang="en-US" dirty="0"/>
              <a:t>Ranging</a:t>
            </a:r>
          </a:p>
          <a:p>
            <a:pPr lvl="1"/>
            <a:r>
              <a:rPr lang="en-US" dirty="0"/>
              <a:t>Cable modem transmits a ranging request</a:t>
            </a:r>
          </a:p>
          <a:p>
            <a:pPr lvl="1"/>
            <a:r>
              <a:rPr lang="en-US" dirty="0"/>
              <a:t>CMTS (headend) determines the network delay to the cable modem and performs necessary power adjustment</a:t>
            </a:r>
          </a:p>
          <a:p>
            <a:r>
              <a:rPr lang="en-US" dirty="0"/>
              <a:t>Channel bandwidth allocation</a:t>
            </a:r>
          </a:p>
          <a:p>
            <a:pPr lvl="1"/>
            <a:r>
              <a:rPr lang="en-US" dirty="0"/>
              <a:t>Service flows</a:t>
            </a:r>
          </a:p>
          <a:p>
            <a:pPr lvl="1"/>
            <a:r>
              <a:rPr lang="en-US" dirty="0"/>
              <a:t>Request-grant process and low-latency DOCSIS</a:t>
            </a:r>
          </a:p>
          <a:p>
            <a:endParaRPr lang="en-US" dirty="0"/>
          </a:p>
        </p:txBody>
      </p:sp>
    </p:spTree>
    <p:extLst>
      <p:ext uri="{BB962C8B-B14F-4D97-AF65-F5344CB8AC3E}">
        <p14:creationId xmlns:p14="http://schemas.microsoft.com/office/powerpoint/2010/main" val="42496415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idx="1"/>
          </p:nvPr>
        </p:nvSpPr>
        <p:spPr/>
        <p:txBody>
          <a:bodyPr/>
          <a:lstStyle/>
          <a:p>
            <a:pPr fontAlgn="base"/>
            <a:r>
              <a:rPr lang="en-US" altLang="zh-CN" dirty="0"/>
              <a:t>The Channel Allocation Problem</a:t>
            </a:r>
          </a:p>
          <a:p>
            <a:pPr fontAlgn="base"/>
            <a:r>
              <a:rPr lang="en-US" altLang="zh-CN" dirty="0"/>
              <a:t>Multiple Access Protocols</a:t>
            </a:r>
          </a:p>
          <a:p>
            <a:pPr fontAlgn="base"/>
            <a:r>
              <a:rPr lang="en-US" altLang="zh-CN" dirty="0"/>
              <a:t>Ethernet</a:t>
            </a:r>
          </a:p>
          <a:p>
            <a:pPr fontAlgn="base"/>
            <a:r>
              <a:rPr lang="en-US" altLang="zh-CN" dirty="0"/>
              <a:t>Wireless LANs</a:t>
            </a:r>
          </a:p>
          <a:p>
            <a:pPr fontAlgn="base"/>
            <a:r>
              <a:rPr lang="en-US" altLang="zh-CN" dirty="0"/>
              <a:t>Bluetooth</a:t>
            </a:r>
          </a:p>
          <a:p>
            <a:pPr fontAlgn="base"/>
            <a:r>
              <a:rPr lang="en-US" altLang="zh-CN" dirty="0"/>
              <a:t>DOCSIS</a:t>
            </a:r>
          </a:p>
          <a:p>
            <a:pPr fontAlgn="base"/>
            <a:r>
              <a:rPr lang="en-US" altLang="zh-CN" dirty="0"/>
              <a:t>Data Link Layer Switching</a:t>
            </a:r>
          </a:p>
          <a:p>
            <a:pPr fontAlgn="base"/>
            <a:r>
              <a:rPr lang="en-US" altLang="zh-CN" dirty="0"/>
              <a:t>Summary</a:t>
            </a:r>
          </a:p>
          <a:p>
            <a:pPr lvl="1">
              <a:defRPr/>
            </a:pPr>
            <a:endParaRPr lang="en-US" dirty="0"/>
          </a:p>
        </p:txBody>
      </p:sp>
      <p:sp>
        <p:nvSpPr>
          <p:cNvPr id="5122" name="Title 1"/>
          <p:cNvSpPr>
            <a:spLocks noGrp="1"/>
          </p:cNvSpPr>
          <p:nvPr>
            <p:ph type="title"/>
          </p:nvPr>
        </p:nvSpPr>
        <p:spPr/>
        <p:txBody>
          <a:bodyPr/>
          <a:lstStyle/>
          <a:p>
            <a:r>
              <a:rPr lang="en-US" altLang="zh-CN" dirty="0">
                <a:ea typeface="宋体" panose="02010600030101010101" pitchFamily="2" charset="-122"/>
              </a:rPr>
              <a:t>The </a:t>
            </a:r>
            <a:r>
              <a:rPr lang="en-US" altLang="zh-CN" sz="3600" dirty="0"/>
              <a:t>Medium Access Control Sublayer</a:t>
            </a:r>
            <a:br>
              <a:rPr lang="en-US" altLang="zh-CN" dirty="0">
                <a:ea typeface="宋体" panose="02010600030101010101" pitchFamily="2" charset="-122"/>
              </a:rPr>
            </a:br>
            <a:r>
              <a:rPr lang="en-US" altLang="zh-CN" sz="2400" dirty="0">
                <a:solidFill>
                  <a:srgbClr val="7F7F7F"/>
                </a:solidFill>
                <a:ea typeface="宋体" panose="02010600030101010101" pitchFamily="2" charset="-122"/>
              </a:rPr>
              <a:t>Chapter 4</a:t>
            </a:r>
            <a:endParaRPr lang="en-US" altLang="zh-CN" dirty="0">
              <a:ea typeface="宋体" panose="02010600030101010101" pitchFamily="2" charset="-122"/>
            </a:endParaRPr>
          </a:p>
        </p:txBody>
      </p:sp>
    </p:spTree>
    <p:extLst>
      <p:ext uri="{BB962C8B-B14F-4D97-AF65-F5344CB8AC3E}">
        <p14:creationId xmlns:p14="http://schemas.microsoft.com/office/powerpoint/2010/main" val="157594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099">
                                            <p:txEl>
                                              <p:pRg st="6" end="6"/>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Link Layer Switching</a:t>
            </a:r>
          </a:p>
        </p:txBody>
      </p:sp>
      <p:sp>
        <p:nvSpPr>
          <p:cNvPr id="3" name="Text Placeholder 2"/>
          <p:cNvSpPr>
            <a:spLocks noGrp="1"/>
          </p:cNvSpPr>
          <p:nvPr>
            <p:ph type="body" idx="1"/>
          </p:nvPr>
        </p:nvSpPr>
        <p:spPr/>
        <p:txBody>
          <a:bodyPr/>
          <a:lstStyle/>
          <a:p>
            <a:r>
              <a:rPr lang="en-US" dirty="0"/>
              <a:t>Uses of bridges</a:t>
            </a:r>
          </a:p>
          <a:p>
            <a:r>
              <a:rPr lang="en-US" dirty="0"/>
              <a:t>Learning bridges</a:t>
            </a:r>
          </a:p>
          <a:p>
            <a:r>
              <a:rPr lang="en-US" dirty="0"/>
              <a:t>Spanning tree bridges</a:t>
            </a:r>
          </a:p>
          <a:p>
            <a:r>
              <a:rPr lang="en-US" dirty="0"/>
              <a:t>Repeaters, hubs, bridges, switches, routers, and gateways</a:t>
            </a:r>
          </a:p>
          <a:p>
            <a:r>
              <a:rPr lang="en-US" dirty="0"/>
              <a:t>Virtual LANs</a:t>
            </a:r>
          </a:p>
          <a:p>
            <a:pPr lvl="1"/>
            <a:r>
              <a:rPr lang="en-US" dirty="0"/>
              <a:t>The IEEE </a:t>
            </a:r>
            <a:r>
              <a:rPr lang="en-US"/>
              <a:t>802.1Q standard</a:t>
            </a:r>
            <a:endParaRPr lang="en-US" dirty="0"/>
          </a:p>
        </p:txBody>
      </p:sp>
    </p:spTree>
    <p:extLst>
      <p:ext uri="{BB962C8B-B14F-4D97-AF65-F5344CB8AC3E}">
        <p14:creationId xmlns:p14="http://schemas.microsoft.com/office/powerpoint/2010/main" val="42287495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Bridges (1 of 3)</a:t>
            </a:r>
          </a:p>
        </p:txBody>
      </p:sp>
      <p:sp>
        <p:nvSpPr>
          <p:cNvPr id="3" name="Text Placeholder 2"/>
          <p:cNvSpPr>
            <a:spLocks noGrp="1"/>
          </p:cNvSpPr>
          <p:nvPr>
            <p:ph type="body" idx="1"/>
          </p:nvPr>
        </p:nvSpPr>
        <p:spPr/>
        <p:txBody>
          <a:bodyPr/>
          <a:lstStyle/>
          <a:p>
            <a:r>
              <a:rPr lang="en-US" dirty="0"/>
              <a:t>(a) Bridge connecting two multidrop LANs. (b) Bridges (and a hub) connecting seven point-to-point stations.</a:t>
            </a:r>
          </a:p>
        </p:txBody>
      </p:sp>
      <p:pic>
        <p:nvPicPr>
          <p:cNvPr id="5" name="Picture Placeholder 4" descr="Figure 4-33. (a) Bridge connecting two multidrop LANs. (b) Bridges (and a hub) connecting seven point-to-point station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03580" y="2525406"/>
            <a:ext cx="7136840" cy="2864571"/>
          </a:xfrm>
        </p:spPr>
      </p:pic>
      <p:sp>
        <p:nvSpPr>
          <p:cNvPr id="6" name="文本框 5">
            <a:extLst>
              <a:ext uri="{FF2B5EF4-FFF2-40B4-BE49-F238E27FC236}">
                <a16:creationId xmlns:a16="http://schemas.microsoft.com/office/drawing/2014/main" id="{D32392FF-5850-E13A-564A-5CB51F4FF989}"/>
              </a:ext>
            </a:extLst>
          </p:cNvPr>
          <p:cNvSpPr txBox="1"/>
          <p:nvPr/>
        </p:nvSpPr>
        <p:spPr>
          <a:xfrm>
            <a:off x="863916" y="1391530"/>
            <a:ext cx="7281017" cy="830997"/>
          </a:xfrm>
          <a:prstGeom prst="rect">
            <a:avLst/>
          </a:prstGeom>
          <a:noFill/>
        </p:spPr>
        <p:txBody>
          <a:bodyPr wrap="square">
            <a:spAutoFit/>
          </a:bodyPr>
          <a:lstStyle/>
          <a:p>
            <a:r>
              <a:rPr lang="en-US" altLang="zh-CN" sz="2400" dirty="0">
                <a:ea typeface="宋体" panose="02010600030101010101" pitchFamily="2" charset="-122"/>
              </a:rPr>
              <a:t>A bridge operates as a switched LAN (not a hub)</a:t>
            </a:r>
          </a:p>
          <a:p>
            <a:pPr marL="342900" lvl="1" indent="-342900">
              <a:buFont typeface="Arial" panose="020B0604020202020204" pitchFamily="34" charset="0"/>
              <a:buChar char="•"/>
            </a:pPr>
            <a:r>
              <a:rPr lang="en-US" altLang="zh-CN" sz="2400" dirty="0">
                <a:ea typeface="宋体" panose="02010600030101010101" pitchFamily="2" charset="-122"/>
              </a:rPr>
              <a:t>Computers, bridges, and hubs connect to its ports </a:t>
            </a:r>
          </a:p>
        </p:txBody>
      </p:sp>
    </p:spTree>
    <p:extLst>
      <p:ext uri="{BB962C8B-B14F-4D97-AF65-F5344CB8AC3E}">
        <p14:creationId xmlns:p14="http://schemas.microsoft.com/office/powerpoint/2010/main" val="5240866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Content Placeholder 2"/>
          <p:cNvSpPr>
            <a:spLocks noGrp="1"/>
          </p:cNvSpPr>
          <p:nvPr>
            <p:ph type="body" idx="1"/>
          </p:nvPr>
        </p:nvSpPr>
        <p:spPr/>
        <p:txBody>
          <a:bodyPr/>
          <a:lstStyle/>
          <a:p>
            <a:r>
              <a:rPr lang="en-US" altLang="zh-CN">
                <a:ea typeface="宋体" panose="02010600030101010101" pitchFamily="2" charset="-122"/>
              </a:rPr>
              <a:t>Backward learning algorithm picks the output port:</a:t>
            </a:r>
          </a:p>
          <a:p>
            <a:pPr lvl="1"/>
            <a:r>
              <a:rPr lang="en-US" altLang="zh-CN">
                <a:ea typeface="宋体" panose="02010600030101010101" pitchFamily="2" charset="-122"/>
              </a:rPr>
              <a:t>Associates source address on frame with input port</a:t>
            </a:r>
          </a:p>
          <a:p>
            <a:pPr lvl="1"/>
            <a:r>
              <a:rPr lang="en-US" altLang="zh-CN">
                <a:ea typeface="宋体" panose="02010600030101010101" pitchFamily="2" charset="-122"/>
              </a:rPr>
              <a:t>Frame with destination address sent to learned port</a:t>
            </a:r>
          </a:p>
          <a:p>
            <a:pPr lvl="1"/>
            <a:r>
              <a:rPr lang="en-US" altLang="zh-CN">
                <a:ea typeface="宋体" panose="02010600030101010101" pitchFamily="2" charset="-122"/>
              </a:rPr>
              <a:t>Unlearned destinations are sent to all other ports</a:t>
            </a:r>
          </a:p>
          <a:p>
            <a:pPr lvl="1"/>
            <a:endParaRPr lang="en-US" altLang="zh-CN">
              <a:ea typeface="宋体" panose="02010600030101010101" pitchFamily="2" charset="-122"/>
            </a:endParaRPr>
          </a:p>
          <a:p>
            <a:r>
              <a:rPr lang="en-US" altLang="zh-CN">
                <a:ea typeface="宋体" panose="02010600030101010101" pitchFamily="2" charset="-122"/>
              </a:rPr>
              <a:t>Needs no configuration</a:t>
            </a:r>
          </a:p>
          <a:p>
            <a:pPr lvl="1"/>
            <a:r>
              <a:rPr lang="en-US" altLang="zh-CN">
                <a:ea typeface="宋体" panose="02010600030101010101" pitchFamily="2" charset="-122"/>
              </a:rPr>
              <a:t>Forget unused addresses to allow changes</a:t>
            </a:r>
          </a:p>
          <a:p>
            <a:pPr lvl="1"/>
            <a:r>
              <a:rPr lang="en-US" altLang="zh-CN">
                <a:ea typeface="宋体" panose="02010600030101010101" pitchFamily="2" charset="-122"/>
              </a:rPr>
              <a:t>Bandwidth efficient for two-way traffic</a:t>
            </a:r>
          </a:p>
          <a:p>
            <a:endParaRPr lang="en-US" altLang="zh-CN">
              <a:ea typeface="宋体" panose="02010600030101010101" pitchFamily="2" charset="-122"/>
            </a:endParaRPr>
          </a:p>
        </p:txBody>
      </p:sp>
      <p:sp>
        <p:nvSpPr>
          <p:cNvPr id="68610" name="Title 1"/>
          <p:cNvSpPr>
            <a:spLocks noGrp="1"/>
          </p:cNvSpPr>
          <p:nvPr>
            <p:ph type="title"/>
          </p:nvPr>
        </p:nvSpPr>
        <p:spPr/>
        <p:txBody>
          <a:bodyPr/>
          <a:lstStyle/>
          <a:p>
            <a:r>
              <a:rPr lang="en-US" altLang="zh-CN" dirty="0">
                <a:ea typeface="宋体" panose="02010600030101010101" pitchFamily="2" charset="-122"/>
              </a:rPr>
              <a:t>Learning Bridges </a:t>
            </a:r>
            <a:r>
              <a:rPr lang="en-US" altLang="zh-CN" dirty="0"/>
              <a:t>(2 of 3)</a:t>
            </a:r>
            <a:endParaRPr lang="en-US" altLang="zh-CN" dirty="0">
              <a:ea typeface="宋体" panose="02010600030101010101" pitchFamily="2" charset="-122"/>
            </a:endParaRPr>
          </a:p>
        </p:txBody>
      </p:sp>
    </p:spTree>
    <p:extLst>
      <p:ext uri="{BB962C8B-B14F-4D97-AF65-F5344CB8AC3E}">
        <p14:creationId xmlns:p14="http://schemas.microsoft.com/office/powerpoint/2010/main" val="23467721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Bridges (3 of 3)</a:t>
            </a:r>
          </a:p>
        </p:txBody>
      </p:sp>
      <p:sp>
        <p:nvSpPr>
          <p:cNvPr id="3" name="Text Placeholder 2"/>
          <p:cNvSpPr>
            <a:spLocks noGrp="1"/>
          </p:cNvSpPr>
          <p:nvPr>
            <p:ph type="body" idx="1"/>
          </p:nvPr>
        </p:nvSpPr>
        <p:spPr/>
        <p:txBody>
          <a:bodyPr/>
          <a:lstStyle/>
          <a:p>
            <a:pPr algn="ctr"/>
            <a:r>
              <a:rPr lang="en-US" dirty="0"/>
              <a:t>Protocol processing at a bridge</a:t>
            </a:r>
          </a:p>
        </p:txBody>
      </p:sp>
      <p:pic>
        <p:nvPicPr>
          <p:cNvPr id="10" name="Picture Placeholder 9" descr="Figure 4-34. Protocol processing at a bridg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79888" y="2829572"/>
            <a:ext cx="7584224" cy="2730582"/>
          </a:xfrm>
        </p:spPr>
      </p:pic>
      <p:sp>
        <p:nvSpPr>
          <p:cNvPr id="5" name="文本框 4">
            <a:extLst>
              <a:ext uri="{FF2B5EF4-FFF2-40B4-BE49-F238E27FC236}">
                <a16:creationId xmlns:a16="http://schemas.microsoft.com/office/drawing/2014/main" id="{A2DC061C-989F-9856-94C4-A6301FD6DE44}"/>
              </a:ext>
            </a:extLst>
          </p:cNvPr>
          <p:cNvSpPr txBox="1"/>
          <p:nvPr/>
        </p:nvSpPr>
        <p:spPr>
          <a:xfrm>
            <a:off x="679390" y="1506470"/>
            <a:ext cx="7379293" cy="1200329"/>
          </a:xfrm>
          <a:prstGeom prst="rect">
            <a:avLst/>
          </a:prstGeom>
          <a:noFill/>
        </p:spPr>
        <p:txBody>
          <a:bodyPr wrap="square">
            <a:spAutoFit/>
          </a:bodyPr>
          <a:lstStyle/>
          <a:p>
            <a:r>
              <a:rPr lang="en-US" altLang="zh-CN" sz="2400" dirty="0">
                <a:ea typeface="宋体" panose="02010600030101010101" pitchFamily="2" charset="-122"/>
              </a:rPr>
              <a:t>Bridges extend the Link layer:</a:t>
            </a:r>
          </a:p>
          <a:p>
            <a:pPr marL="342900" lvl="1" indent="-342900">
              <a:buFont typeface="Arial" panose="020B0604020202020204" pitchFamily="34" charset="0"/>
              <a:buChar char="•"/>
            </a:pPr>
            <a:r>
              <a:rPr lang="en-US" altLang="zh-CN" sz="2400" dirty="0">
                <a:ea typeface="宋体" panose="02010600030101010101" pitchFamily="2" charset="-122"/>
              </a:rPr>
              <a:t>Use but don’t remove Ethernet header/addresses</a:t>
            </a:r>
          </a:p>
          <a:p>
            <a:pPr marL="342900" lvl="1" indent="-342900">
              <a:buFont typeface="Arial" panose="020B0604020202020204" pitchFamily="34" charset="0"/>
              <a:buChar char="•"/>
            </a:pPr>
            <a:r>
              <a:rPr lang="en-US" altLang="zh-CN" sz="2400" dirty="0">
                <a:ea typeface="宋体" panose="02010600030101010101" pitchFamily="2" charset="-122"/>
              </a:rPr>
              <a:t>Do not inspect Network header</a:t>
            </a:r>
          </a:p>
        </p:txBody>
      </p:sp>
    </p:spTree>
    <p:extLst>
      <p:ext uri="{BB962C8B-B14F-4D97-AF65-F5344CB8AC3E}">
        <p14:creationId xmlns:p14="http://schemas.microsoft.com/office/powerpoint/2010/main" val="8262946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Spanning-Tree Bridges (1 of 4)</a:t>
            </a:r>
          </a:p>
        </p:txBody>
      </p:sp>
      <p:sp>
        <p:nvSpPr>
          <p:cNvPr id="3" name="Text Placeholder 2"/>
          <p:cNvSpPr>
            <a:spLocks noGrp="1"/>
          </p:cNvSpPr>
          <p:nvPr>
            <p:ph type="body" idx="1"/>
          </p:nvPr>
        </p:nvSpPr>
        <p:spPr>
          <a:xfrm>
            <a:off x="457200" y="5495353"/>
            <a:ext cx="8229600" cy="1018367"/>
          </a:xfrm>
        </p:spPr>
        <p:txBody>
          <a:bodyPr/>
          <a:lstStyle/>
          <a:p>
            <a:pPr algn="ctr"/>
            <a:r>
              <a:rPr lang="en-US" dirty="0"/>
              <a:t>Bridges with two parallel links</a:t>
            </a:r>
          </a:p>
        </p:txBody>
      </p:sp>
      <p:pic>
        <p:nvPicPr>
          <p:cNvPr id="5" name="Picture Placeholder 4" descr="Figure 4-35. Bridges with two parallel link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315617" y="2848811"/>
            <a:ext cx="6512765" cy="3247968"/>
          </a:xfrm>
        </p:spPr>
      </p:pic>
      <p:sp>
        <p:nvSpPr>
          <p:cNvPr id="6" name="文本框 5">
            <a:extLst>
              <a:ext uri="{FF2B5EF4-FFF2-40B4-BE49-F238E27FC236}">
                <a16:creationId xmlns:a16="http://schemas.microsoft.com/office/drawing/2014/main" id="{46AABEDF-D837-906E-9D48-9CB5DCE978B5}"/>
              </a:ext>
            </a:extLst>
          </p:cNvPr>
          <p:cNvSpPr txBox="1"/>
          <p:nvPr/>
        </p:nvSpPr>
        <p:spPr>
          <a:xfrm>
            <a:off x="546931" y="1448712"/>
            <a:ext cx="8033047" cy="1200329"/>
          </a:xfrm>
          <a:prstGeom prst="rect">
            <a:avLst/>
          </a:prstGeom>
          <a:noFill/>
        </p:spPr>
        <p:txBody>
          <a:bodyPr wrap="square">
            <a:spAutoFit/>
          </a:bodyPr>
          <a:lstStyle/>
          <a:p>
            <a:r>
              <a:rPr lang="en-US" altLang="zh-CN" sz="2400" dirty="0">
                <a:ea typeface="宋体" panose="02010600030101010101" pitchFamily="2" charset="-122"/>
              </a:rPr>
              <a:t>Bridge topologies with loops and only backward learning will cause frames to circulate for ever</a:t>
            </a:r>
          </a:p>
          <a:p>
            <a:pPr marL="342900" lvl="1" indent="-342900">
              <a:buFont typeface="Arial" panose="020B0604020202020204" pitchFamily="34" charset="0"/>
              <a:buChar char="•"/>
            </a:pPr>
            <a:r>
              <a:rPr lang="en-US" altLang="zh-CN" sz="2400" dirty="0">
                <a:ea typeface="宋体" panose="02010600030101010101" pitchFamily="2" charset="-122"/>
              </a:rPr>
              <a:t>Need spanning tree support to solve problem</a:t>
            </a:r>
          </a:p>
        </p:txBody>
      </p:sp>
    </p:spTree>
    <p:extLst>
      <p:ext uri="{BB962C8B-B14F-4D97-AF65-F5344CB8AC3E}">
        <p14:creationId xmlns:p14="http://schemas.microsoft.com/office/powerpoint/2010/main" val="29129953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Spanning-Tree Bridges (2 of 4)</a:t>
            </a:r>
          </a:p>
        </p:txBody>
      </p:sp>
      <p:sp>
        <p:nvSpPr>
          <p:cNvPr id="3" name="Text Placeholder 2"/>
          <p:cNvSpPr>
            <a:spLocks noGrp="1"/>
          </p:cNvSpPr>
          <p:nvPr>
            <p:ph type="body" idx="1"/>
          </p:nvPr>
        </p:nvSpPr>
        <p:spPr>
          <a:xfrm>
            <a:off x="457200" y="5204799"/>
            <a:ext cx="8229600" cy="1018367"/>
          </a:xfrm>
        </p:spPr>
        <p:txBody>
          <a:bodyPr/>
          <a:lstStyle/>
          <a:p>
            <a:r>
              <a:rPr lang="en-US" dirty="0"/>
              <a:t>A spanning tree connecting five bridges. The dashed lines are links that are not part of the spanning tree.</a:t>
            </a:r>
          </a:p>
        </p:txBody>
      </p:sp>
      <p:pic>
        <p:nvPicPr>
          <p:cNvPr id="6" name="Picture Placeholder 5" descr="Figure 4-36. A spanning tree connecting fiv e bridges. The dashed lines are links that are not part of the spanning tre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273336" y="2918295"/>
            <a:ext cx="6597327" cy="2551421"/>
          </a:xfrm>
        </p:spPr>
      </p:pic>
      <p:sp>
        <p:nvSpPr>
          <p:cNvPr id="5" name="文本框 4">
            <a:extLst>
              <a:ext uri="{FF2B5EF4-FFF2-40B4-BE49-F238E27FC236}">
                <a16:creationId xmlns:a16="http://schemas.microsoft.com/office/drawing/2014/main" id="{F921CA3B-C00E-240B-9F08-6C6BD4D41D2E}"/>
              </a:ext>
            </a:extLst>
          </p:cNvPr>
          <p:cNvSpPr txBox="1"/>
          <p:nvPr/>
        </p:nvSpPr>
        <p:spPr>
          <a:xfrm>
            <a:off x="987039" y="1376760"/>
            <a:ext cx="7699761" cy="1323439"/>
          </a:xfrm>
          <a:prstGeom prst="rect">
            <a:avLst/>
          </a:prstGeom>
          <a:noFill/>
        </p:spPr>
        <p:txBody>
          <a:bodyPr wrap="square">
            <a:spAutoFit/>
          </a:bodyPr>
          <a:lstStyle/>
          <a:p>
            <a:r>
              <a:rPr lang="en-US" altLang="zh-CN" sz="2000" dirty="0">
                <a:ea typeface="宋体" panose="02010600030101010101" pitchFamily="2" charset="-122"/>
              </a:rPr>
              <a:t>After the algorithm runs:</a:t>
            </a:r>
          </a:p>
          <a:p>
            <a:pPr marL="342900" lvl="2" indent="-342900">
              <a:buFont typeface="Arial" panose="020B0604020202020204" pitchFamily="34" charset="0"/>
              <a:buChar char="•"/>
            </a:pPr>
            <a:r>
              <a:rPr lang="en-US" altLang="zh-CN" sz="2000" dirty="0">
                <a:ea typeface="宋体" panose="02010600030101010101" pitchFamily="2" charset="-122"/>
              </a:rPr>
              <a:t>B1 is the root, two dashed links are turned off</a:t>
            </a:r>
          </a:p>
          <a:p>
            <a:pPr marL="342900" lvl="2" indent="-342900">
              <a:buFont typeface="Arial" panose="020B0604020202020204" pitchFamily="34" charset="0"/>
              <a:buChar char="•"/>
            </a:pPr>
            <a:r>
              <a:rPr lang="en-US" altLang="zh-CN" sz="2000" dirty="0">
                <a:ea typeface="宋体" panose="02010600030101010101" pitchFamily="2" charset="-122"/>
              </a:rPr>
              <a:t>B4 uses link to B2 (lower than B3 also at distance 1)</a:t>
            </a:r>
          </a:p>
          <a:p>
            <a:pPr marL="342900" lvl="2" indent="-342900">
              <a:buFont typeface="Arial" panose="020B0604020202020204" pitchFamily="34" charset="0"/>
              <a:buChar char="•"/>
            </a:pPr>
            <a:r>
              <a:rPr lang="en-US" altLang="zh-CN" sz="2000" dirty="0">
                <a:ea typeface="宋体" panose="02010600030101010101" pitchFamily="2" charset="-122"/>
              </a:rPr>
              <a:t>B5 uses B3 (distance 1 versus B4 at distance 2)</a:t>
            </a:r>
          </a:p>
        </p:txBody>
      </p:sp>
    </p:spTree>
    <p:extLst>
      <p:ext uri="{BB962C8B-B14F-4D97-AF65-F5344CB8AC3E}">
        <p14:creationId xmlns:p14="http://schemas.microsoft.com/office/powerpoint/2010/main" val="41457713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Spanning-Tree Bridges (3 of 4)</a:t>
            </a:r>
          </a:p>
        </p:txBody>
      </p:sp>
      <p:sp>
        <p:nvSpPr>
          <p:cNvPr id="3" name="Text Placeholder 2"/>
          <p:cNvSpPr>
            <a:spLocks noGrp="1"/>
          </p:cNvSpPr>
          <p:nvPr>
            <p:ph type="body" idx="1"/>
          </p:nvPr>
        </p:nvSpPr>
        <p:spPr>
          <a:xfrm>
            <a:off x="215153" y="1600200"/>
            <a:ext cx="8713694" cy="4525963"/>
          </a:xfrm>
        </p:spPr>
        <p:txBody>
          <a:bodyPr/>
          <a:lstStyle/>
          <a:p>
            <a:pPr marL="101600" indent="0">
              <a:buNone/>
            </a:pPr>
            <a:r>
              <a:rPr lang="en-US" i="1" dirty="0"/>
              <a:t>I think that I shall never see </a:t>
            </a:r>
          </a:p>
          <a:p>
            <a:pPr marL="101600" indent="0">
              <a:buNone/>
            </a:pPr>
            <a:r>
              <a:rPr lang="en-US" i="1" dirty="0"/>
              <a:t>A graph more lovely than a tree.</a:t>
            </a:r>
          </a:p>
          <a:p>
            <a:pPr marL="101600" indent="0">
              <a:buNone/>
            </a:pPr>
            <a:r>
              <a:rPr lang="en-US" i="1" dirty="0"/>
              <a:t>A tree whose crucial property Is loop-free connectivity.</a:t>
            </a:r>
          </a:p>
          <a:p>
            <a:pPr marL="101600" indent="0">
              <a:buNone/>
            </a:pPr>
            <a:r>
              <a:rPr lang="en-US" i="1" dirty="0"/>
              <a:t>A tree which must be sure to span.</a:t>
            </a:r>
          </a:p>
          <a:p>
            <a:pPr marL="101600" indent="0">
              <a:buNone/>
            </a:pPr>
            <a:r>
              <a:rPr lang="en-US" i="1" dirty="0"/>
              <a:t>So packets can reach every LAN.</a:t>
            </a:r>
          </a:p>
        </p:txBody>
      </p:sp>
    </p:spTree>
    <p:extLst>
      <p:ext uri="{BB962C8B-B14F-4D97-AF65-F5344CB8AC3E}">
        <p14:creationId xmlns:p14="http://schemas.microsoft.com/office/powerpoint/2010/main" val="2117694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Spanning-Tree Bridges (4 of 4)</a:t>
            </a:r>
          </a:p>
        </p:txBody>
      </p:sp>
      <p:sp>
        <p:nvSpPr>
          <p:cNvPr id="3" name="Text Placeholder 2"/>
          <p:cNvSpPr>
            <a:spLocks noGrp="1"/>
          </p:cNvSpPr>
          <p:nvPr>
            <p:ph type="body" idx="1"/>
          </p:nvPr>
        </p:nvSpPr>
        <p:spPr>
          <a:xfrm>
            <a:off x="457200" y="1613647"/>
            <a:ext cx="8229600" cy="4525963"/>
          </a:xfrm>
        </p:spPr>
        <p:txBody>
          <a:bodyPr/>
          <a:lstStyle/>
          <a:p>
            <a:pPr marL="101600" indent="0">
              <a:buNone/>
            </a:pPr>
            <a:r>
              <a:rPr lang="en-US" i="1" dirty="0"/>
              <a:t>First the Root must be selected</a:t>
            </a:r>
          </a:p>
          <a:p>
            <a:pPr marL="101600" indent="0">
              <a:buNone/>
            </a:pPr>
            <a:r>
              <a:rPr lang="en-US" i="1" dirty="0"/>
              <a:t>By ID it is elected.</a:t>
            </a:r>
          </a:p>
          <a:p>
            <a:pPr marL="101600" indent="0">
              <a:buNone/>
            </a:pPr>
            <a:r>
              <a:rPr lang="en-US" i="1" dirty="0"/>
              <a:t>Least-cost paths from Root are traced</a:t>
            </a:r>
          </a:p>
          <a:p>
            <a:pPr marL="101600" indent="0">
              <a:buNone/>
            </a:pPr>
            <a:r>
              <a:rPr lang="en-US" i="1" dirty="0"/>
              <a:t>In the tree these paths are placed.</a:t>
            </a:r>
          </a:p>
          <a:p>
            <a:pPr marL="101600" indent="0">
              <a:buNone/>
            </a:pPr>
            <a:r>
              <a:rPr lang="en-US" i="1" dirty="0"/>
              <a:t>A mesh is made by folks like me</a:t>
            </a:r>
          </a:p>
          <a:p>
            <a:pPr marL="101600" indent="0">
              <a:buNone/>
            </a:pPr>
            <a:r>
              <a:rPr lang="en-US" i="1" dirty="0"/>
              <a:t>Then bridges find a spanning tree.</a:t>
            </a:r>
          </a:p>
        </p:txBody>
      </p:sp>
      <p:sp>
        <p:nvSpPr>
          <p:cNvPr id="4" name="TextBox 3">
            <a:extLst>
              <a:ext uri="{FF2B5EF4-FFF2-40B4-BE49-F238E27FC236}">
                <a16:creationId xmlns:a16="http://schemas.microsoft.com/office/drawing/2014/main" id="{85F7494A-66A3-014D-916D-49A4911219F4}"/>
              </a:ext>
            </a:extLst>
          </p:cNvPr>
          <p:cNvSpPr txBox="1"/>
          <p:nvPr/>
        </p:nvSpPr>
        <p:spPr>
          <a:xfrm>
            <a:off x="4908177" y="5257800"/>
            <a:ext cx="2513830" cy="461665"/>
          </a:xfrm>
          <a:prstGeom prst="rect">
            <a:avLst/>
          </a:prstGeom>
          <a:noFill/>
        </p:spPr>
        <p:txBody>
          <a:bodyPr wrap="none" rtlCol="0">
            <a:spAutoFit/>
          </a:bodyPr>
          <a:lstStyle/>
          <a:p>
            <a:r>
              <a:rPr lang="en-US" sz="2400" dirty="0"/>
              <a:t>-- </a:t>
            </a:r>
            <a:r>
              <a:rPr lang="en-US" sz="2400" dirty="0" err="1"/>
              <a:t>Radia</a:t>
            </a:r>
            <a:r>
              <a:rPr lang="en-US" sz="2400" dirty="0"/>
              <a:t> Perlman</a:t>
            </a:r>
          </a:p>
        </p:txBody>
      </p:sp>
      <p:sp>
        <p:nvSpPr>
          <p:cNvPr id="6" name="文本框 5">
            <a:extLst>
              <a:ext uri="{FF2B5EF4-FFF2-40B4-BE49-F238E27FC236}">
                <a16:creationId xmlns:a16="http://schemas.microsoft.com/office/drawing/2014/main" id="{F9DA8B1B-57A9-F6E3-69E7-07FABB2BAB6C}"/>
              </a:ext>
            </a:extLst>
          </p:cNvPr>
          <p:cNvSpPr txBox="1"/>
          <p:nvPr/>
        </p:nvSpPr>
        <p:spPr>
          <a:xfrm>
            <a:off x="713573" y="5724181"/>
            <a:ext cx="7857859" cy="707886"/>
          </a:xfrm>
          <a:prstGeom prst="rect">
            <a:avLst/>
          </a:prstGeom>
          <a:noFill/>
        </p:spPr>
        <p:txBody>
          <a:bodyPr wrap="square">
            <a:spAutoFit/>
          </a:bodyPr>
          <a:lstStyle/>
          <a:p>
            <a:pPr marL="342900" lvl="1" indent="-342900">
              <a:buFont typeface="Arial" panose="020B0604020202020204" pitchFamily="34" charset="0"/>
              <a:buChar char="•"/>
            </a:pPr>
            <a:r>
              <a:rPr lang="en-US" altLang="zh-CN" sz="2000" dirty="0">
                <a:ea typeface="宋体" panose="02010600030101010101" pitchFamily="2" charset="-122"/>
              </a:rPr>
              <a:t>Subset of forwarding ports for data is use to avoid loops</a:t>
            </a:r>
          </a:p>
          <a:p>
            <a:pPr marL="342900" lvl="1" indent="-342900">
              <a:buFont typeface="Arial" panose="020B0604020202020204" pitchFamily="34" charset="0"/>
              <a:buChar char="•"/>
            </a:pPr>
            <a:r>
              <a:rPr lang="en-US" altLang="zh-CN" sz="2000" dirty="0">
                <a:ea typeface="宋体" panose="02010600030101010101" pitchFamily="2" charset="-122"/>
              </a:rPr>
              <a:t>Selected with the spanning tree distributed algorithm by Perlman</a:t>
            </a:r>
          </a:p>
        </p:txBody>
      </p:sp>
    </p:spTree>
    <p:extLst>
      <p:ext uri="{BB962C8B-B14F-4D97-AF65-F5344CB8AC3E}">
        <p14:creationId xmlns:p14="http://schemas.microsoft.com/office/powerpoint/2010/main" val="572035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p:txBody>
          <a:bodyPr/>
          <a:lstStyle/>
          <a:p>
            <a:r>
              <a:rPr lang="en-US" altLang="zh-CN"/>
              <a:t>Developed by Norm Abramson at the Univ. of Hawaii </a:t>
            </a:r>
          </a:p>
          <a:p>
            <a:pPr marL="800100" lvl="1" indent="-342900"/>
            <a:r>
              <a:rPr lang="en-US" altLang="zh-CN"/>
              <a:t>the guy had interest in surfing and packet switching</a:t>
            </a:r>
          </a:p>
          <a:p>
            <a:pPr marL="800100" lvl="1" indent="-342900"/>
            <a:r>
              <a:rPr lang="en-US" altLang="zh-CN"/>
              <a:t>mountainous islands → land-based network difficult to install  </a:t>
            </a:r>
          </a:p>
          <a:p>
            <a:pPr marL="800100" lvl="1" indent="-342900"/>
            <a:r>
              <a:rPr lang="en-US" altLang="zh-CN"/>
              <a:t>fully decentralized protocol</a:t>
            </a:r>
          </a:p>
          <a:p>
            <a:pPr marL="342900" indent="-342900">
              <a:buFont typeface="Arial" panose="020B0604020202020204" pitchFamily="34" charset="0"/>
              <a:buChar char="•"/>
            </a:pPr>
            <a:endParaRPr lang="zh-CN" altLang="en-US"/>
          </a:p>
        </p:txBody>
      </p:sp>
      <p:sp>
        <p:nvSpPr>
          <p:cNvPr id="11" name="标题 10"/>
          <p:cNvSpPr>
            <a:spLocks noGrp="1"/>
          </p:cNvSpPr>
          <p:nvPr>
            <p:ph type="title"/>
          </p:nvPr>
        </p:nvSpPr>
        <p:spPr/>
        <p:txBody>
          <a:bodyPr/>
          <a:lstStyle/>
          <a:p>
            <a:r>
              <a:rPr lang="en-US" altLang="zh-CN">
                <a:ea typeface="宋体" panose="02010600030101010101" pitchFamily="2" charset="-122"/>
              </a:rPr>
              <a:t>ALOHA Network</a:t>
            </a:r>
            <a:endParaRPr lang="zh-CN" altLang="en-US"/>
          </a:p>
        </p:txBody>
      </p:sp>
      <p:grpSp>
        <p:nvGrpSpPr>
          <p:cNvPr id="5" name="Group 4"/>
          <p:cNvGrpSpPr>
            <a:grpSpLocks/>
          </p:cNvGrpSpPr>
          <p:nvPr/>
        </p:nvGrpSpPr>
        <p:grpSpPr bwMode="auto">
          <a:xfrm>
            <a:off x="1089986" y="3593786"/>
            <a:ext cx="6964028" cy="2407821"/>
            <a:chOff x="528" y="1968"/>
            <a:chExt cx="4906" cy="1868"/>
          </a:xfrm>
        </p:grpSpPr>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1968"/>
              <a:ext cx="4906" cy="1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6"/>
            <p:cNvSpPr txBox="1">
              <a:spLocks noChangeArrowheads="1"/>
            </p:cNvSpPr>
            <p:nvPr/>
          </p:nvSpPr>
          <p:spPr bwMode="auto">
            <a:xfrm>
              <a:off x="1824" y="2688"/>
              <a:ext cx="4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a:latin typeface="Arial" panose="020B0604020202020204" pitchFamily="34" charset="0"/>
                  <a:ea typeface="宋体" panose="02010600030101010101" pitchFamily="2" charset="-122"/>
                </a:rPr>
                <a:t>ACK</a:t>
              </a:r>
              <a:endParaRPr lang="en-GB" altLang="zh-CN">
                <a:latin typeface="Arial" panose="020B0604020202020204" pitchFamily="34" charset="0"/>
              </a:endParaRPr>
            </a:p>
          </p:txBody>
        </p:sp>
        <p:sp>
          <p:nvSpPr>
            <p:cNvPr id="8" name="Text Box 7"/>
            <p:cNvSpPr txBox="1">
              <a:spLocks noChangeArrowheads="1"/>
            </p:cNvSpPr>
            <p:nvPr/>
          </p:nvSpPr>
          <p:spPr bwMode="auto">
            <a:xfrm>
              <a:off x="1536" y="2352"/>
              <a:ext cx="4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a:latin typeface="Arial" panose="020B0604020202020204" pitchFamily="34" charset="0"/>
                  <a:ea typeface="宋体" panose="02010600030101010101" pitchFamily="2" charset="-122"/>
                </a:rPr>
                <a:t>ACK</a:t>
              </a:r>
              <a:endParaRPr lang="en-GB" altLang="zh-CN">
                <a:latin typeface="Arial" panose="020B0604020202020204" pitchFamily="34" charset="0"/>
              </a:endParaRPr>
            </a:p>
          </p:txBody>
        </p:sp>
        <p:sp>
          <p:nvSpPr>
            <p:cNvPr id="9" name="Text Box 8"/>
            <p:cNvSpPr txBox="1">
              <a:spLocks noChangeArrowheads="1"/>
            </p:cNvSpPr>
            <p:nvPr/>
          </p:nvSpPr>
          <p:spPr bwMode="auto">
            <a:xfrm>
              <a:off x="3888" y="2352"/>
              <a:ext cx="4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a:latin typeface="Arial" panose="020B0604020202020204" pitchFamily="34" charset="0"/>
                  <a:ea typeface="宋体" panose="02010600030101010101" pitchFamily="2" charset="-122"/>
                </a:rPr>
                <a:t>ACK</a:t>
              </a:r>
              <a:endParaRPr lang="en-GB" altLang="zh-CN">
                <a:latin typeface="Arial" panose="020B0604020202020204" pitchFamily="34" charset="0"/>
              </a:endParaRPr>
            </a:p>
          </p:txBody>
        </p:sp>
        <p:sp>
          <p:nvSpPr>
            <p:cNvPr id="10" name="Text Box 9"/>
            <p:cNvSpPr txBox="1">
              <a:spLocks noChangeArrowheads="1"/>
            </p:cNvSpPr>
            <p:nvPr/>
          </p:nvSpPr>
          <p:spPr bwMode="auto">
            <a:xfrm>
              <a:off x="3600" y="2688"/>
              <a:ext cx="4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a:latin typeface="Arial" panose="020B0604020202020204" pitchFamily="34" charset="0"/>
                  <a:ea typeface="宋体" panose="02010600030101010101" pitchFamily="2" charset="-122"/>
                </a:rPr>
                <a:t>ACK</a:t>
              </a:r>
              <a:endParaRPr lang="en-GB" altLang="zh-CN">
                <a:latin typeface="Arial" panose="020B0604020202020204" pitchFamily="34" charset="0"/>
              </a:endParaRPr>
            </a:p>
          </p:txBody>
        </p:sp>
      </p:grpSp>
      <p:sp>
        <p:nvSpPr>
          <p:cNvPr id="2" name="矩形 1">
            <a:extLst>
              <a:ext uri="{FF2B5EF4-FFF2-40B4-BE49-F238E27FC236}">
                <a16:creationId xmlns:a16="http://schemas.microsoft.com/office/drawing/2014/main" id="{637B0A6B-BA3E-4662-A5EF-1E75BDE4A580}"/>
              </a:ext>
            </a:extLst>
          </p:cNvPr>
          <p:cNvSpPr/>
          <p:nvPr/>
        </p:nvSpPr>
        <p:spPr>
          <a:xfrm>
            <a:off x="2244223" y="6038608"/>
            <a:ext cx="4865434" cy="369332"/>
          </a:xfrm>
          <a:prstGeom prst="rect">
            <a:avLst/>
          </a:prstGeom>
        </p:spPr>
        <p:txBody>
          <a:bodyPr wrap="none">
            <a:spAutoFit/>
          </a:bodyPr>
          <a:lstStyle/>
          <a:p>
            <a:pPr lvl="0" eaLnBrk="0" fontAlgn="base" hangingPunct="0">
              <a:spcBef>
                <a:spcPct val="30000"/>
              </a:spcBef>
              <a:spcAft>
                <a:spcPct val="0"/>
              </a:spcAft>
              <a:defRPr/>
            </a:pPr>
            <a:r>
              <a:rPr lang="en-US" altLang="zh-CN" sz="1800" dirty="0"/>
              <a:t>ALOHA(Additive Link On-Line Hawaii system)</a:t>
            </a:r>
          </a:p>
        </p:txBody>
      </p:sp>
    </p:spTree>
    <p:extLst>
      <p:ext uri="{BB962C8B-B14F-4D97-AF65-F5344CB8AC3E}">
        <p14:creationId xmlns:p14="http://schemas.microsoft.com/office/powerpoint/2010/main" val="207854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Repeaters, Hubs, Bridges, Switches, Routers, and Gateways</a:t>
            </a:r>
          </a:p>
        </p:txBody>
      </p:sp>
      <p:sp>
        <p:nvSpPr>
          <p:cNvPr id="3" name="Text Placeholder 2"/>
          <p:cNvSpPr>
            <a:spLocks noGrp="1"/>
          </p:cNvSpPr>
          <p:nvPr>
            <p:ph type="body" idx="1"/>
          </p:nvPr>
        </p:nvSpPr>
        <p:spPr/>
        <p:txBody>
          <a:bodyPr/>
          <a:lstStyle/>
          <a:p>
            <a:pPr algn="ctr"/>
            <a:r>
              <a:rPr lang="en-US" dirty="0"/>
              <a:t>(a) Which device is in which layer. (b) Frames, packets, and headers.</a:t>
            </a:r>
          </a:p>
        </p:txBody>
      </p:sp>
      <p:pic>
        <p:nvPicPr>
          <p:cNvPr id="5" name="Picture Placeholder 4" descr="Figure 4-37. (a) Which device is in which layer. (b) Frames, packets, and header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99128" y="2788908"/>
            <a:ext cx="7745743" cy="2648630"/>
          </a:xfrm>
        </p:spPr>
      </p:pic>
      <p:sp>
        <p:nvSpPr>
          <p:cNvPr id="6" name="文本框 5">
            <a:extLst>
              <a:ext uri="{FF2B5EF4-FFF2-40B4-BE49-F238E27FC236}">
                <a16:creationId xmlns:a16="http://schemas.microsoft.com/office/drawing/2014/main" id="{22AAE1AC-1546-B5C8-38EF-D8710C03CD15}"/>
              </a:ext>
            </a:extLst>
          </p:cNvPr>
          <p:cNvSpPr txBox="1"/>
          <p:nvPr/>
        </p:nvSpPr>
        <p:spPr>
          <a:xfrm>
            <a:off x="935764" y="1549807"/>
            <a:ext cx="7751036" cy="830997"/>
          </a:xfrm>
          <a:prstGeom prst="rect">
            <a:avLst/>
          </a:prstGeom>
          <a:noFill/>
        </p:spPr>
        <p:txBody>
          <a:bodyPr wrap="square">
            <a:spAutoFit/>
          </a:bodyPr>
          <a:lstStyle/>
          <a:p>
            <a:r>
              <a:rPr lang="en-US" altLang="zh-CN" sz="2400" dirty="0">
                <a:ea typeface="宋体" panose="02010600030101010101" pitchFamily="2" charset="-122"/>
              </a:rPr>
              <a:t>Devices are named according to the layer they process</a:t>
            </a:r>
          </a:p>
          <a:p>
            <a:pPr marL="342900" lvl="1" indent="-342900">
              <a:buFont typeface="Arial" panose="020B0604020202020204" pitchFamily="34" charset="0"/>
              <a:buChar char="•"/>
            </a:pPr>
            <a:r>
              <a:rPr lang="en-US" altLang="zh-CN" sz="2400" dirty="0">
                <a:ea typeface="宋体" panose="02010600030101010101" pitchFamily="2" charset="-122"/>
              </a:rPr>
              <a:t>A bridge or LAN switch operates in the Link layer</a:t>
            </a:r>
          </a:p>
        </p:txBody>
      </p:sp>
    </p:spTree>
    <p:extLst>
      <p:ext uri="{BB962C8B-B14F-4D97-AF65-F5344CB8AC3E}">
        <p14:creationId xmlns:p14="http://schemas.microsoft.com/office/powerpoint/2010/main" val="14685930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LANs (1 of 2)</a:t>
            </a:r>
          </a:p>
        </p:txBody>
      </p:sp>
      <p:sp>
        <p:nvSpPr>
          <p:cNvPr id="3" name="Text Placeholder 2"/>
          <p:cNvSpPr>
            <a:spLocks noGrp="1"/>
          </p:cNvSpPr>
          <p:nvPr>
            <p:ph type="body" idx="1"/>
          </p:nvPr>
        </p:nvSpPr>
        <p:spPr/>
        <p:txBody>
          <a:bodyPr/>
          <a:lstStyle/>
          <a:p>
            <a:pPr algn="ctr"/>
            <a:r>
              <a:rPr lang="en-US" dirty="0"/>
              <a:t>A building with centralized wiring using hubs and a switch </a:t>
            </a:r>
          </a:p>
        </p:txBody>
      </p:sp>
      <p:pic>
        <p:nvPicPr>
          <p:cNvPr id="14" name="Picture Placeholder 13" descr="Figure 4-38. A building with centralized wiring using hubs and a switch."/>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59136" y="1481904"/>
            <a:ext cx="7025727" cy="4048417"/>
          </a:xfrm>
        </p:spPr>
      </p:pic>
    </p:spTree>
    <p:extLst>
      <p:ext uri="{BB962C8B-B14F-4D97-AF65-F5344CB8AC3E}">
        <p14:creationId xmlns:p14="http://schemas.microsoft.com/office/powerpoint/2010/main" val="42307938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LANs (2 of 2)</a:t>
            </a:r>
          </a:p>
        </p:txBody>
      </p:sp>
      <p:sp>
        <p:nvSpPr>
          <p:cNvPr id="3" name="Text Placeholder 2"/>
          <p:cNvSpPr>
            <a:spLocks noGrp="1"/>
          </p:cNvSpPr>
          <p:nvPr>
            <p:ph type="body" idx="1"/>
          </p:nvPr>
        </p:nvSpPr>
        <p:spPr>
          <a:xfrm>
            <a:off x="457200" y="5375711"/>
            <a:ext cx="8229600" cy="1018367"/>
          </a:xfrm>
        </p:spPr>
        <p:txBody>
          <a:bodyPr/>
          <a:lstStyle/>
          <a:p>
            <a:pPr algn="ctr"/>
            <a:r>
              <a:rPr lang="en-US" dirty="0"/>
              <a:t>Two VLANs, gray and white, on a bridged LAN</a:t>
            </a:r>
          </a:p>
        </p:txBody>
      </p:sp>
      <p:pic>
        <p:nvPicPr>
          <p:cNvPr id="5" name="Picture Placeholder 4" descr="Figure 4-39. Tw o VLANs, gray and white, on a bridged LAN."/>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00900" y="3251176"/>
            <a:ext cx="7942200" cy="2633718"/>
          </a:xfrm>
        </p:spPr>
      </p:pic>
      <p:sp>
        <p:nvSpPr>
          <p:cNvPr id="6" name="文本框 5">
            <a:extLst>
              <a:ext uri="{FF2B5EF4-FFF2-40B4-BE49-F238E27FC236}">
                <a16:creationId xmlns:a16="http://schemas.microsoft.com/office/drawing/2014/main" id="{E6220675-9FA3-9AF9-721F-7742302E3F44}"/>
              </a:ext>
            </a:extLst>
          </p:cNvPr>
          <p:cNvSpPr txBox="1"/>
          <p:nvPr/>
        </p:nvSpPr>
        <p:spPr>
          <a:xfrm>
            <a:off x="1038313" y="1588744"/>
            <a:ext cx="7319473" cy="1200329"/>
          </a:xfrm>
          <a:prstGeom prst="rect">
            <a:avLst/>
          </a:prstGeom>
          <a:noFill/>
        </p:spPr>
        <p:txBody>
          <a:bodyPr wrap="square">
            <a:spAutoFit/>
          </a:bodyPr>
          <a:lstStyle/>
          <a:p>
            <a:r>
              <a:rPr lang="en-US" altLang="zh-CN" sz="2400" dirty="0">
                <a:ea typeface="宋体" panose="02010600030101010101" pitchFamily="2" charset="-122"/>
              </a:rPr>
              <a:t>VLANs (Virtual LANs) splits one physical LAN into multiple logical LANs to ease management tasks</a:t>
            </a:r>
          </a:p>
          <a:p>
            <a:pPr marL="342900" lvl="1" indent="-342900">
              <a:buFont typeface="Arial" panose="020B0604020202020204" pitchFamily="34" charset="0"/>
              <a:buChar char="•"/>
            </a:pPr>
            <a:r>
              <a:rPr lang="en-US" altLang="zh-CN" sz="2400" dirty="0">
                <a:ea typeface="宋体" panose="02010600030101010101" pitchFamily="2" charset="-122"/>
              </a:rPr>
              <a:t>Ports are “colored” according to their VLAN</a:t>
            </a:r>
          </a:p>
        </p:txBody>
      </p:sp>
    </p:spTree>
    <p:extLst>
      <p:ext uri="{BB962C8B-B14F-4D97-AF65-F5344CB8AC3E}">
        <p14:creationId xmlns:p14="http://schemas.microsoft.com/office/powerpoint/2010/main" val="6128239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IEEE 802.1Q Standard (1 of 2)</a:t>
            </a:r>
          </a:p>
        </p:txBody>
      </p:sp>
      <p:sp>
        <p:nvSpPr>
          <p:cNvPr id="5" name="Text Placeholder 4"/>
          <p:cNvSpPr>
            <a:spLocks noGrp="1"/>
          </p:cNvSpPr>
          <p:nvPr>
            <p:ph type="body" idx="1"/>
          </p:nvPr>
        </p:nvSpPr>
        <p:spPr/>
        <p:txBody>
          <a:bodyPr/>
          <a:lstStyle/>
          <a:p>
            <a:r>
              <a:rPr lang="en-US" altLang="en-US" dirty="0"/>
              <a:t>Bridged LAN that is only partly VLAN aware. The shaded symbols are VLAN aware. The empty ones are not.</a:t>
            </a:r>
          </a:p>
        </p:txBody>
      </p:sp>
      <p:pic>
        <p:nvPicPr>
          <p:cNvPr id="3" name="Picture Placeholder 2" descr="Figure 4-40. Bridged LAN that is only partly VLAN aware. The shaded symbols are VLAN aware. The empty ones are not."/>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95866" y="2729557"/>
            <a:ext cx="7552267" cy="2517423"/>
          </a:xfrm>
        </p:spPr>
      </p:pic>
      <p:sp>
        <p:nvSpPr>
          <p:cNvPr id="6" name="文本框 5">
            <a:extLst>
              <a:ext uri="{FF2B5EF4-FFF2-40B4-BE49-F238E27FC236}">
                <a16:creationId xmlns:a16="http://schemas.microsoft.com/office/drawing/2014/main" id="{03790B7E-8F80-E047-E424-6A898DECD08D}"/>
              </a:ext>
            </a:extLst>
          </p:cNvPr>
          <p:cNvSpPr txBox="1"/>
          <p:nvPr/>
        </p:nvSpPr>
        <p:spPr>
          <a:xfrm>
            <a:off x="795865" y="1403390"/>
            <a:ext cx="7655925" cy="1200329"/>
          </a:xfrm>
          <a:prstGeom prst="rect">
            <a:avLst/>
          </a:prstGeom>
          <a:noFill/>
        </p:spPr>
        <p:txBody>
          <a:bodyPr wrap="square">
            <a:spAutoFit/>
          </a:bodyPr>
          <a:lstStyle/>
          <a:p>
            <a:r>
              <a:rPr lang="en-US" altLang="zh-CN" sz="2400" dirty="0">
                <a:ea typeface="宋体" panose="02010600030101010101" pitchFamily="2" charset="-122"/>
              </a:rPr>
              <a:t>Bridges need to be aware of VLANs to support them</a:t>
            </a:r>
          </a:p>
          <a:p>
            <a:pPr marL="342900" lvl="1" indent="-342900">
              <a:buFont typeface="Arial" panose="020B0604020202020204" pitchFamily="34" charset="0"/>
              <a:buChar char="•"/>
            </a:pPr>
            <a:r>
              <a:rPr lang="en-US" altLang="zh-CN" sz="2400" dirty="0">
                <a:ea typeface="宋体" panose="02010600030101010101" pitchFamily="2" charset="-122"/>
              </a:rPr>
              <a:t>In 802.1Q, frames are tagged with their “color”</a:t>
            </a:r>
          </a:p>
          <a:p>
            <a:pPr marL="342900" lvl="1" indent="-342900">
              <a:buFont typeface="Arial" panose="020B0604020202020204" pitchFamily="34" charset="0"/>
              <a:buChar char="•"/>
            </a:pPr>
            <a:r>
              <a:rPr lang="en-US" altLang="zh-CN" sz="2400" dirty="0">
                <a:ea typeface="宋体" panose="02010600030101010101" pitchFamily="2" charset="-122"/>
              </a:rPr>
              <a:t>Legacy switches with no tags are supported</a:t>
            </a:r>
          </a:p>
        </p:txBody>
      </p:sp>
    </p:spTree>
    <p:extLst>
      <p:ext uri="{BB962C8B-B14F-4D97-AF65-F5344CB8AC3E}">
        <p14:creationId xmlns:p14="http://schemas.microsoft.com/office/powerpoint/2010/main" val="100050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IEEE 802.1Q Standard (2 of 2)</a:t>
            </a:r>
          </a:p>
        </p:txBody>
      </p:sp>
      <p:sp>
        <p:nvSpPr>
          <p:cNvPr id="5" name="Text Placeholder 4"/>
          <p:cNvSpPr>
            <a:spLocks noGrp="1"/>
          </p:cNvSpPr>
          <p:nvPr>
            <p:ph type="body" idx="1"/>
          </p:nvPr>
        </p:nvSpPr>
        <p:spPr/>
        <p:txBody>
          <a:bodyPr/>
          <a:lstStyle/>
          <a:p>
            <a:pPr algn="ctr"/>
            <a:r>
              <a:rPr lang="en-US" altLang="en-US" dirty="0"/>
              <a:t>The 802.3 (legacy) and 802.1Q Ethernet frame formats</a:t>
            </a:r>
          </a:p>
        </p:txBody>
      </p:sp>
      <p:pic>
        <p:nvPicPr>
          <p:cNvPr id="6" name="Picture Placeholder 5" descr="Figure 4-41. The 802.3 (legacy) and 802.1Q Ethernet frame format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33471" y="2958242"/>
            <a:ext cx="8077058" cy="2601912"/>
          </a:xfrm>
        </p:spPr>
      </p:pic>
      <p:sp>
        <p:nvSpPr>
          <p:cNvPr id="4" name="文本框 3">
            <a:extLst>
              <a:ext uri="{FF2B5EF4-FFF2-40B4-BE49-F238E27FC236}">
                <a16:creationId xmlns:a16="http://schemas.microsoft.com/office/drawing/2014/main" id="{A7CA5E74-9D24-DDEE-0B2A-E06A546994ED}"/>
              </a:ext>
            </a:extLst>
          </p:cNvPr>
          <p:cNvSpPr txBox="1"/>
          <p:nvPr/>
        </p:nvSpPr>
        <p:spPr>
          <a:xfrm>
            <a:off x="790485" y="1793653"/>
            <a:ext cx="7820043" cy="830997"/>
          </a:xfrm>
          <a:prstGeom prst="rect">
            <a:avLst/>
          </a:prstGeom>
          <a:noFill/>
        </p:spPr>
        <p:txBody>
          <a:bodyPr wrap="square">
            <a:spAutoFit/>
          </a:bodyPr>
          <a:lstStyle/>
          <a:p>
            <a:r>
              <a:rPr lang="en-US" altLang="zh-CN" sz="2400" dirty="0">
                <a:ea typeface="宋体" panose="02010600030101010101" pitchFamily="2" charset="-122"/>
              </a:rPr>
              <a:t>802.1Q frames carry a color tag (VLAN identifier)</a:t>
            </a:r>
          </a:p>
          <a:p>
            <a:pPr marL="342900" lvl="1" indent="-342900">
              <a:buFont typeface="Arial" panose="020B0604020202020204" pitchFamily="34" charset="0"/>
              <a:buChar char="•"/>
            </a:pPr>
            <a:r>
              <a:rPr lang="en-US" altLang="zh-CN" sz="2400" dirty="0">
                <a:ea typeface="宋体" panose="02010600030101010101" pitchFamily="2" charset="-122"/>
              </a:rPr>
              <a:t>Length/Type value is 0x8100 for VLAN protocol</a:t>
            </a:r>
          </a:p>
        </p:txBody>
      </p:sp>
    </p:spTree>
    <p:extLst>
      <p:ext uri="{BB962C8B-B14F-4D97-AF65-F5344CB8AC3E}">
        <p14:creationId xmlns:p14="http://schemas.microsoft.com/office/powerpoint/2010/main" val="29403744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idx="1"/>
          </p:nvPr>
        </p:nvSpPr>
        <p:spPr/>
        <p:txBody>
          <a:bodyPr/>
          <a:lstStyle/>
          <a:p>
            <a:pPr fontAlgn="base"/>
            <a:r>
              <a:rPr lang="en-US" altLang="zh-CN" dirty="0"/>
              <a:t>The Channel Allocation Problem</a:t>
            </a:r>
          </a:p>
          <a:p>
            <a:pPr fontAlgn="base"/>
            <a:r>
              <a:rPr lang="en-US" altLang="zh-CN" dirty="0"/>
              <a:t>Multiple Access Protocols</a:t>
            </a:r>
          </a:p>
          <a:p>
            <a:pPr fontAlgn="base"/>
            <a:r>
              <a:rPr lang="en-US" altLang="zh-CN" dirty="0"/>
              <a:t>Ethernet</a:t>
            </a:r>
          </a:p>
          <a:p>
            <a:pPr fontAlgn="base"/>
            <a:r>
              <a:rPr lang="en-US" altLang="zh-CN" dirty="0"/>
              <a:t>Wireless LANs</a:t>
            </a:r>
          </a:p>
          <a:p>
            <a:pPr fontAlgn="base"/>
            <a:r>
              <a:rPr lang="en-US" altLang="zh-CN" dirty="0"/>
              <a:t>Bluetooth</a:t>
            </a:r>
          </a:p>
          <a:p>
            <a:pPr fontAlgn="base"/>
            <a:r>
              <a:rPr lang="en-US" altLang="zh-CN" dirty="0"/>
              <a:t>DOCSIS</a:t>
            </a:r>
          </a:p>
          <a:p>
            <a:pPr fontAlgn="base"/>
            <a:r>
              <a:rPr lang="en-US" altLang="zh-CN" dirty="0"/>
              <a:t>Data Link Layer Switching</a:t>
            </a:r>
          </a:p>
          <a:p>
            <a:pPr fontAlgn="base"/>
            <a:r>
              <a:rPr lang="en-US" altLang="zh-CN" dirty="0"/>
              <a:t>Summary</a:t>
            </a:r>
          </a:p>
          <a:p>
            <a:pPr lvl="1">
              <a:defRPr/>
            </a:pPr>
            <a:endParaRPr lang="en-US" dirty="0"/>
          </a:p>
        </p:txBody>
      </p:sp>
      <p:sp>
        <p:nvSpPr>
          <p:cNvPr id="5122" name="Title 1"/>
          <p:cNvSpPr>
            <a:spLocks noGrp="1"/>
          </p:cNvSpPr>
          <p:nvPr>
            <p:ph type="title"/>
          </p:nvPr>
        </p:nvSpPr>
        <p:spPr/>
        <p:txBody>
          <a:bodyPr/>
          <a:lstStyle/>
          <a:p>
            <a:r>
              <a:rPr lang="en-US" altLang="zh-CN" dirty="0">
                <a:ea typeface="宋体" panose="02010600030101010101" pitchFamily="2" charset="-122"/>
              </a:rPr>
              <a:t>The </a:t>
            </a:r>
            <a:r>
              <a:rPr lang="en-US" altLang="zh-CN" sz="3600" dirty="0"/>
              <a:t>Medium Access Control Sublayer</a:t>
            </a:r>
            <a:br>
              <a:rPr lang="en-US" altLang="zh-CN" dirty="0">
                <a:ea typeface="宋体" panose="02010600030101010101" pitchFamily="2" charset="-122"/>
              </a:rPr>
            </a:br>
            <a:r>
              <a:rPr lang="en-US" altLang="zh-CN" sz="2400" dirty="0">
                <a:solidFill>
                  <a:srgbClr val="7F7F7F"/>
                </a:solidFill>
                <a:ea typeface="宋体" panose="02010600030101010101" pitchFamily="2" charset="-122"/>
              </a:rPr>
              <a:t>Chapter 4</a:t>
            </a:r>
            <a:endParaRPr lang="en-US" altLang="zh-CN" dirty="0">
              <a:ea typeface="宋体" panose="02010600030101010101" pitchFamily="2" charset="-122"/>
            </a:endParaRPr>
          </a:p>
        </p:txBody>
      </p:sp>
    </p:spTree>
    <p:extLst>
      <p:ext uri="{BB962C8B-B14F-4D97-AF65-F5344CB8AC3E}">
        <p14:creationId xmlns:p14="http://schemas.microsoft.com/office/powerpoint/2010/main" val="73779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099">
                                            <p:txEl>
                                              <p:pRg st="7" end="7"/>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1677F5-8C26-7A1B-F125-2B6A61EA4989}"/>
              </a:ext>
            </a:extLst>
          </p:cNvPr>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Some networks have a single channel that is used for all communication. In these networks, the key design issue is the </a:t>
            </a:r>
            <a:r>
              <a:rPr lang="en-US" altLang="zh-CN" sz="1800" b="1" dirty="0">
                <a:effectLst/>
                <a:latin typeface="等线" panose="02010600030101010101" pitchFamily="2" charset="-122"/>
                <a:cs typeface="Times New Roman" panose="02020603050405020304" pitchFamily="18" charset="0"/>
              </a:rPr>
              <a:t>allocation of this channel among the competing stations</a:t>
            </a:r>
            <a:r>
              <a:rPr lang="en-US" altLang="zh-CN" sz="1800" dirty="0">
                <a:effectLst/>
                <a:latin typeface="等线" panose="02010600030101010101" pitchFamily="2" charset="-122"/>
                <a:cs typeface="Times New Roman" panose="02020603050405020304" pitchFamily="18" charset="0"/>
              </a:rPr>
              <a:t> wishing to use it. </a:t>
            </a:r>
          </a:p>
          <a:p>
            <a:r>
              <a:rPr lang="en-US" altLang="zh-CN" sz="1800" dirty="0">
                <a:effectLst/>
                <a:latin typeface="等线" panose="02010600030101010101" pitchFamily="2" charset="-122"/>
                <a:cs typeface="Times New Roman" panose="02020603050405020304" pitchFamily="18" charset="0"/>
              </a:rPr>
              <a:t>FDM and TDM are simple, efficient allocation schemes when </a:t>
            </a:r>
            <a:r>
              <a:rPr lang="en-US" altLang="zh-CN" sz="1800" b="1" dirty="0">
                <a:effectLst/>
                <a:latin typeface="等线" panose="02010600030101010101" pitchFamily="2" charset="-122"/>
                <a:cs typeface="Times New Roman" panose="02020603050405020304" pitchFamily="18" charset="0"/>
              </a:rPr>
              <a:t>the number of stations is small and fixed and the traffic is continuous. </a:t>
            </a:r>
          </a:p>
          <a:p>
            <a:r>
              <a:rPr lang="en-US" altLang="zh-CN" sz="1800" dirty="0">
                <a:effectLst/>
                <a:latin typeface="等线" panose="02010600030101010101" pitchFamily="2" charset="-122"/>
                <a:cs typeface="Times New Roman" panose="02020603050405020304" pitchFamily="18" charset="0"/>
              </a:rPr>
              <a:t>Both are widely used under these circumstances, for example, for dividing up the bandwidth on telephone trunks. </a:t>
            </a:r>
          </a:p>
          <a:p>
            <a:r>
              <a:rPr lang="en-US" altLang="zh-CN" sz="1800" dirty="0">
                <a:effectLst/>
                <a:latin typeface="等线" panose="02010600030101010101" pitchFamily="2" charset="-122"/>
                <a:cs typeface="Times New Roman" panose="02020603050405020304" pitchFamily="18" charset="0"/>
              </a:rPr>
              <a:t>However, </a:t>
            </a:r>
            <a:r>
              <a:rPr lang="en-US" altLang="zh-CN" sz="1800" b="1" dirty="0">
                <a:effectLst/>
                <a:latin typeface="等线" panose="02010600030101010101" pitchFamily="2" charset="-122"/>
                <a:cs typeface="Times New Roman" panose="02020603050405020304" pitchFamily="18" charset="0"/>
              </a:rPr>
              <a:t>when the number of stations is large and variable or the traffic is fairly bursty</a:t>
            </a:r>
            <a:r>
              <a:rPr lang="en-US" altLang="zh-CN" sz="1800" dirty="0">
                <a:effectLst/>
                <a:latin typeface="等线" panose="02010600030101010101" pitchFamily="2" charset="-122"/>
                <a:cs typeface="Times New Roman" panose="02020603050405020304" pitchFamily="18" charset="0"/>
              </a:rPr>
              <a:t>—the common case in computer networks—FDM and TDM are poor choices. Numerous dynamic channel allocation algorithms have been devised. </a:t>
            </a:r>
            <a:endParaRPr lang="zh-CN" altLang="en-US" sz="1800" dirty="0"/>
          </a:p>
          <a:p>
            <a:endParaRPr lang="en-US" altLang="zh-CN" sz="1800" dirty="0">
              <a:effectLst/>
              <a:latin typeface="等线" panose="02010600030101010101" pitchFamily="2" charset="-122"/>
              <a:cs typeface="Times New Roman" panose="02020603050405020304" pitchFamily="18" charset="0"/>
            </a:endParaRPr>
          </a:p>
        </p:txBody>
      </p:sp>
      <p:sp>
        <p:nvSpPr>
          <p:cNvPr id="3" name="标题 2">
            <a:extLst>
              <a:ext uri="{FF2B5EF4-FFF2-40B4-BE49-F238E27FC236}">
                <a16:creationId xmlns:a16="http://schemas.microsoft.com/office/drawing/2014/main" id="{40F47317-0D6E-FC17-2528-9D5A86605B56}"/>
              </a:ext>
            </a:extLst>
          </p:cNvPr>
          <p:cNvSpPr>
            <a:spLocks noGrp="1"/>
          </p:cNvSpPr>
          <p:nvPr>
            <p:ph type="title"/>
          </p:nvPr>
        </p:nvSpPr>
        <p:spPr/>
        <p:txBody>
          <a:bodyPr/>
          <a:lstStyle/>
          <a:p>
            <a:r>
              <a:rPr lang="en-US" altLang="zh-CN" dirty="0"/>
              <a:t>Summary (1 of 4)</a:t>
            </a:r>
            <a:endParaRPr lang="zh-CN" altLang="en-US" dirty="0"/>
          </a:p>
        </p:txBody>
      </p:sp>
    </p:spTree>
    <p:extLst>
      <p:ext uri="{BB962C8B-B14F-4D97-AF65-F5344CB8AC3E}">
        <p14:creationId xmlns:p14="http://schemas.microsoft.com/office/powerpoint/2010/main" val="13209505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1677F5-8C26-7A1B-F125-2B6A61EA4989}"/>
              </a:ext>
            </a:extLst>
          </p:cNvPr>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The </a:t>
            </a:r>
            <a:r>
              <a:rPr lang="en-US" altLang="zh-CN" sz="1800" b="1" dirty="0">
                <a:effectLst/>
                <a:latin typeface="等线" panose="02010600030101010101" pitchFamily="2" charset="-122"/>
                <a:cs typeface="Times New Roman" panose="02020603050405020304" pitchFamily="18" charset="0"/>
              </a:rPr>
              <a:t>ALOHA</a:t>
            </a:r>
            <a:r>
              <a:rPr lang="en-US" altLang="zh-CN" sz="1800" dirty="0">
                <a:effectLst/>
                <a:latin typeface="等线" panose="02010600030101010101" pitchFamily="2" charset="-122"/>
                <a:cs typeface="Times New Roman" panose="02020603050405020304" pitchFamily="18" charset="0"/>
              </a:rPr>
              <a:t> protocol, with and without slotting, is used in many derivatives in real systems, for example, in DOCSIS networks. </a:t>
            </a:r>
          </a:p>
          <a:p>
            <a:r>
              <a:rPr lang="en-US" altLang="zh-CN" sz="1800" dirty="0">
                <a:effectLst/>
                <a:latin typeface="等线" panose="02010600030101010101" pitchFamily="2" charset="-122"/>
                <a:cs typeface="Times New Roman" panose="02020603050405020304" pitchFamily="18" charset="0"/>
              </a:rPr>
              <a:t>As an improvement when the state of the channel can be sensed, stations can avoid starting a transmission while another station is transmitting. This technique, </a:t>
            </a:r>
            <a:r>
              <a:rPr lang="en-US" altLang="zh-CN" sz="1800" b="1" dirty="0">
                <a:effectLst/>
                <a:latin typeface="等线" panose="02010600030101010101" pitchFamily="2" charset="-122"/>
                <a:cs typeface="Times New Roman" panose="02020603050405020304" pitchFamily="18" charset="0"/>
              </a:rPr>
              <a:t>carrier sensing</a:t>
            </a:r>
            <a:r>
              <a:rPr lang="en-US" altLang="zh-CN" sz="1800" dirty="0">
                <a:effectLst/>
                <a:latin typeface="等线" panose="02010600030101010101" pitchFamily="2" charset="-122"/>
                <a:cs typeface="Times New Roman" panose="02020603050405020304" pitchFamily="18" charset="0"/>
              </a:rPr>
              <a:t>, has led to a variety of CSMA protocols for LANs and MANs. It is the basis for classic Ethernet and 802.11 networks.</a:t>
            </a:r>
          </a:p>
          <a:p>
            <a:r>
              <a:rPr lang="en-US" altLang="zh-CN" sz="1800" dirty="0">
                <a:effectLst/>
                <a:latin typeface="等线" panose="02010600030101010101" pitchFamily="2" charset="-122"/>
                <a:cs typeface="Times New Roman" panose="02020603050405020304" pitchFamily="18" charset="0"/>
              </a:rPr>
              <a:t> A class of protocols that eliminates contention altogether, or at least reduces it considerably, has been well known for years. </a:t>
            </a:r>
          </a:p>
          <a:p>
            <a:pPr lvl="1"/>
            <a:r>
              <a:rPr lang="en-US" altLang="zh-CN" sz="1400" dirty="0">
                <a:effectLst/>
                <a:latin typeface="等线" panose="02010600030101010101" pitchFamily="2" charset="-122"/>
                <a:cs typeface="Times New Roman" panose="02020603050405020304" pitchFamily="18" charset="0"/>
              </a:rPr>
              <a:t>The </a:t>
            </a:r>
            <a:r>
              <a:rPr lang="en-US" altLang="zh-CN" sz="1400" b="1" dirty="0">
                <a:effectLst/>
                <a:latin typeface="等线" panose="02010600030101010101" pitchFamily="2" charset="-122"/>
                <a:cs typeface="Times New Roman" panose="02020603050405020304" pitchFamily="18" charset="0"/>
              </a:rPr>
              <a:t>bitmap</a:t>
            </a:r>
            <a:r>
              <a:rPr lang="en-US" altLang="zh-CN" sz="1400" dirty="0">
                <a:effectLst/>
                <a:latin typeface="等线" panose="02010600030101010101" pitchFamily="2" charset="-122"/>
                <a:cs typeface="Times New Roman" panose="02020603050405020304" pitchFamily="18" charset="0"/>
              </a:rPr>
              <a:t> protocol, topologies such as </a:t>
            </a:r>
            <a:r>
              <a:rPr lang="en-US" altLang="zh-CN" sz="1400" b="1" dirty="0">
                <a:effectLst/>
                <a:latin typeface="等线" panose="02010600030101010101" pitchFamily="2" charset="-122"/>
                <a:cs typeface="Times New Roman" panose="02020603050405020304" pitchFamily="18" charset="0"/>
              </a:rPr>
              <a:t>rings</a:t>
            </a:r>
            <a:r>
              <a:rPr lang="en-US" altLang="zh-CN" sz="1400" dirty="0">
                <a:effectLst/>
                <a:latin typeface="等线" panose="02010600030101010101" pitchFamily="2" charset="-122"/>
                <a:cs typeface="Times New Roman" panose="02020603050405020304" pitchFamily="18" charset="0"/>
              </a:rPr>
              <a:t>, and the </a:t>
            </a:r>
            <a:r>
              <a:rPr lang="en-US" altLang="zh-CN" sz="1400" b="1" dirty="0">
                <a:effectLst/>
                <a:latin typeface="等线" panose="02010600030101010101" pitchFamily="2" charset="-122"/>
                <a:cs typeface="Times New Roman" panose="02020603050405020304" pitchFamily="18" charset="0"/>
              </a:rPr>
              <a:t>binary countdown </a:t>
            </a:r>
            <a:r>
              <a:rPr lang="en-US" altLang="zh-CN" sz="1400" dirty="0">
                <a:effectLst/>
                <a:latin typeface="等线" panose="02010600030101010101" pitchFamily="2" charset="-122"/>
                <a:cs typeface="Times New Roman" panose="02020603050405020304" pitchFamily="18" charset="0"/>
              </a:rPr>
              <a:t>protocol completely eliminate contention. </a:t>
            </a:r>
          </a:p>
          <a:p>
            <a:pPr lvl="1"/>
            <a:r>
              <a:rPr lang="en-US" altLang="zh-CN" sz="1400" dirty="0">
                <a:effectLst/>
                <a:latin typeface="等线" panose="02010600030101010101" pitchFamily="2" charset="-122"/>
                <a:cs typeface="Times New Roman" panose="02020603050405020304" pitchFamily="18" charset="0"/>
              </a:rPr>
              <a:t>The </a:t>
            </a:r>
            <a:r>
              <a:rPr lang="en-US" altLang="zh-CN" sz="1400" b="1" dirty="0">
                <a:effectLst/>
                <a:latin typeface="等线" panose="02010600030101010101" pitchFamily="2" charset="-122"/>
                <a:cs typeface="Times New Roman" panose="02020603050405020304" pitchFamily="18" charset="0"/>
              </a:rPr>
              <a:t>tree-walk</a:t>
            </a:r>
            <a:r>
              <a:rPr lang="en-US" altLang="zh-CN" sz="1400" dirty="0">
                <a:effectLst/>
                <a:latin typeface="等线" panose="02010600030101010101" pitchFamily="2" charset="-122"/>
                <a:cs typeface="Times New Roman" panose="02020603050405020304" pitchFamily="18" charset="0"/>
              </a:rPr>
              <a:t> protocol reduces it by dynamically dividing the stations into two disjoint groups of different sizes and allowing contention only within one group; ideally that group is chosen so that only one station is ready to send when it is permitted to do so. </a:t>
            </a:r>
          </a:p>
          <a:p>
            <a:r>
              <a:rPr lang="en-US" altLang="zh-CN" sz="1800" dirty="0">
                <a:latin typeface="等线" panose="02010600030101010101" pitchFamily="2" charset="-122"/>
                <a:cs typeface="Times New Roman" panose="02020603050405020304" pitchFamily="18" charset="0"/>
              </a:rPr>
              <a:t>Modern versions of MAC protocols, including DOCSIS and Bluetooth, explicitly take steps to </a:t>
            </a:r>
            <a:r>
              <a:rPr lang="en-US" altLang="zh-CN" sz="1800" b="1" dirty="0">
                <a:latin typeface="等线" panose="02010600030101010101" pitchFamily="2" charset="-122"/>
                <a:cs typeface="Times New Roman" panose="02020603050405020304" pitchFamily="18" charset="0"/>
              </a:rPr>
              <a:t>avoid contention by assigning transmission intervals to senders. </a:t>
            </a:r>
          </a:p>
          <a:p>
            <a:pPr lvl="1"/>
            <a:endParaRPr lang="zh-CN" altLang="en-US" dirty="0"/>
          </a:p>
        </p:txBody>
      </p:sp>
      <p:sp>
        <p:nvSpPr>
          <p:cNvPr id="3" name="标题 2">
            <a:extLst>
              <a:ext uri="{FF2B5EF4-FFF2-40B4-BE49-F238E27FC236}">
                <a16:creationId xmlns:a16="http://schemas.microsoft.com/office/drawing/2014/main" id="{40F47317-0D6E-FC17-2528-9D5A86605B56}"/>
              </a:ext>
            </a:extLst>
          </p:cNvPr>
          <p:cNvSpPr>
            <a:spLocks noGrp="1"/>
          </p:cNvSpPr>
          <p:nvPr>
            <p:ph type="title"/>
          </p:nvPr>
        </p:nvSpPr>
        <p:spPr/>
        <p:txBody>
          <a:bodyPr/>
          <a:lstStyle/>
          <a:p>
            <a:r>
              <a:rPr lang="en-US" altLang="zh-CN" dirty="0"/>
              <a:t>Summary (2 of 4)</a:t>
            </a:r>
            <a:endParaRPr lang="zh-CN" altLang="en-US" dirty="0"/>
          </a:p>
        </p:txBody>
      </p:sp>
    </p:spTree>
    <p:extLst>
      <p:ext uri="{BB962C8B-B14F-4D97-AF65-F5344CB8AC3E}">
        <p14:creationId xmlns:p14="http://schemas.microsoft.com/office/powerpoint/2010/main" val="27403273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1677F5-8C26-7A1B-F125-2B6A61EA4989}"/>
              </a:ext>
            </a:extLst>
          </p:cNvPr>
          <p:cNvSpPr>
            <a:spLocks noGrp="1"/>
          </p:cNvSpPr>
          <p:nvPr>
            <p:ph type="body" idx="1"/>
          </p:nvPr>
        </p:nvSpPr>
        <p:spPr/>
        <p:txBody>
          <a:bodyPr/>
          <a:lstStyle/>
          <a:p>
            <a:r>
              <a:rPr lang="en-US" altLang="zh-CN" sz="1800" b="1" dirty="0">
                <a:effectLst/>
                <a:latin typeface="等线" panose="02010600030101010101" pitchFamily="2" charset="-122"/>
                <a:cs typeface="Times New Roman" panose="02020603050405020304" pitchFamily="18" charset="0"/>
              </a:rPr>
              <a:t>Wireless LANs </a:t>
            </a:r>
            <a:r>
              <a:rPr lang="en-US" altLang="zh-CN" sz="1800" dirty="0">
                <a:effectLst/>
                <a:latin typeface="等线" panose="02010600030101010101" pitchFamily="2" charset="-122"/>
                <a:cs typeface="Times New Roman" panose="02020603050405020304" pitchFamily="18" charset="0"/>
              </a:rPr>
              <a:t>have the added problems that it is </a:t>
            </a:r>
            <a:r>
              <a:rPr lang="en-US" altLang="zh-CN" sz="1800" b="1" dirty="0">
                <a:effectLst/>
                <a:latin typeface="等线" panose="02010600030101010101" pitchFamily="2" charset="-122"/>
                <a:cs typeface="Times New Roman" panose="02020603050405020304" pitchFamily="18" charset="0"/>
              </a:rPr>
              <a:t>difficult to sense colliding transmissions</a:t>
            </a:r>
            <a:r>
              <a:rPr lang="en-US" altLang="zh-CN" sz="1800" dirty="0">
                <a:effectLst/>
                <a:latin typeface="等线" panose="02010600030101010101" pitchFamily="2" charset="-122"/>
                <a:cs typeface="Times New Roman" panose="02020603050405020304" pitchFamily="18" charset="0"/>
              </a:rPr>
              <a:t>, and that the </a:t>
            </a:r>
            <a:r>
              <a:rPr lang="en-US" altLang="zh-CN" sz="1800" b="1" dirty="0">
                <a:effectLst/>
                <a:latin typeface="等线" panose="02010600030101010101" pitchFamily="2" charset="-122"/>
                <a:cs typeface="Times New Roman" panose="02020603050405020304" pitchFamily="18" charset="0"/>
              </a:rPr>
              <a:t>coverage regions of stations may differ</a:t>
            </a:r>
            <a:r>
              <a:rPr lang="en-US" altLang="zh-CN" sz="1800" dirty="0">
                <a:effectLst/>
                <a:latin typeface="等线" panose="02010600030101010101" pitchFamily="2" charset="-122"/>
                <a:cs typeface="Times New Roman" panose="02020603050405020304" pitchFamily="18" charset="0"/>
              </a:rPr>
              <a:t>. </a:t>
            </a:r>
          </a:p>
          <a:p>
            <a:r>
              <a:rPr lang="en-US" altLang="zh-CN" sz="1800" dirty="0">
                <a:effectLst/>
                <a:latin typeface="等线" panose="02010600030101010101" pitchFamily="2" charset="-122"/>
                <a:cs typeface="Times New Roman" panose="02020603050405020304" pitchFamily="18" charset="0"/>
              </a:rPr>
              <a:t>In the dominant wireless LAN, IEEE 802.11, stations use </a:t>
            </a:r>
            <a:r>
              <a:rPr lang="en-US" altLang="zh-CN" sz="1800" b="1" dirty="0">
                <a:effectLst/>
                <a:latin typeface="等线" panose="02010600030101010101" pitchFamily="2" charset="-122"/>
                <a:cs typeface="Times New Roman" panose="02020603050405020304" pitchFamily="18" charset="0"/>
              </a:rPr>
              <a:t>CSMA/CA</a:t>
            </a:r>
            <a:r>
              <a:rPr lang="en-US" altLang="zh-CN" sz="1800" dirty="0">
                <a:effectLst/>
                <a:latin typeface="等线" panose="02010600030101010101" pitchFamily="2" charset="-122"/>
                <a:cs typeface="Times New Roman" panose="02020603050405020304" pitchFamily="18" charset="0"/>
              </a:rPr>
              <a:t> to mitigate the first problem by </a:t>
            </a:r>
            <a:r>
              <a:rPr lang="en-US" altLang="zh-CN" sz="1800" b="1" dirty="0">
                <a:effectLst/>
                <a:latin typeface="等线" panose="02010600030101010101" pitchFamily="2" charset="-122"/>
                <a:cs typeface="Times New Roman" panose="02020603050405020304" pitchFamily="18" charset="0"/>
              </a:rPr>
              <a:t>leaving small gaps to avoid collisions</a:t>
            </a:r>
            <a:r>
              <a:rPr lang="en-US" altLang="zh-CN" sz="1800" dirty="0">
                <a:effectLst/>
                <a:latin typeface="等线" panose="02010600030101010101" pitchFamily="2" charset="-122"/>
                <a:cs typeface="Times New Roman" panose="02020603050405020304" pitchFamily="18" charset="0"/>
              </a:rPr>
              <a:t>. </a:t>
            </a:r>
          </a:p>
          <a:p>
            <a:pPr lvl="1"/>
            <a:r>
              <a:rPr lang="en-US" altLang="zh-CN" sz="1400" dirty="0">
                <a:effectLst/>
                <a:latin typeface="等线" panose="02010600030101010101" pitchFamily="2" charset="-122"/>
                <a:cs typeface="Times New Roman" panose="02020603050405020304" pitchFamily="18" charset="0"/>
              </a:rPr>
              <a:t>The stations can also use the RTS/CTS protocol to combat hidden terminals that arise because of the second problem, although the </a:t>
            </a:r>
            <a:r>
              <a:rPr lang="en-US" altLang="zh-CN" sz="1400" b="1" dirty="0">
                <a:effectLst/>
                <a:latin typeface="等线" panose="02010600030101010101" pitchFamily="2" charset="-122"/>
                <a:cs typeface="Times New Roman" panose="02020603050405020304" pitchFamily="18" charset="0"/>
              </a:rPr>
              <a:t>overhead of RTS/CTS is so high in practice </a:t>
            </a:r>
            <a:r>
              <a:rPr lang="en-US" altLang="zh-CN" sz="1400" dirty="0">
                <a:effectLst/>
                <a:latin typeface="等线" panose="02010600030101010101" pitchFamily="2" charset="-122"/>
                <a:cs typeface="Times New Roman" panose="02020603050405020304" pitchFamily="18" charset="0"/>
              </a:rPr>
              <a:t>due to the exposed terminal problem that it is often not used, especially in dense environments. In contrast, many clients now use mechanisms to perform channel selection to avoid contention. </a:t>
            </a:r>
          </a:p>
          <a:p>
            <a:r>
              <a:rPr lang="en-US" altLang="zh-CN" sz="1800" dirty="0">
                <a:effectLst/>
                <a:latin typeface="等线" panose="02010600030101010101" pitchFamily="2" charset="-122"/>
                <a:cs typeface="Times New Roman" panose="02020603050405020304" pitchFamily="18" charset="0"/>
              </a:rPr>
              <a:t>IEEE 802.11 is commonly used to connect laptops and other devices to wireless access points, but it can also be used between devices. Any of several physical layers can be used, including multichannel FDM with and without multiple antennas, and spread spectrum. </a:t>
            </a:r>
          </a:p>
          <a:p>
            <a:r>
              <a:rPr lang="en-US" altLang="zh-CN" sz="1800" dirty="0">
                <a:effectLst/>
                <a:latin typeface="等线" panose="02010600030101010101" pitchFamily="2" charset="-122"/>
                <a:cs typeface="Times New Roman" panose="02020603050405020304" pitchFamily="18" charset="0"/>
              </a:rPr>
              <a:t>Modern versions of 802.11 include security features at the link layer, including support for authentication, as well as advanced encoding to support MIMO transmission. </a:t>
            </a:r>
            <a:endParaRPr lang="zh-CN" altLang="en-US" dirty="0"/>
          </a:p>
        </p:txBody>
      </p:sp>
      <p:sp>
        <p:nvSpPr>
          <p:cNvPr id="3" name="标题 2">
            <a:extLst>
              <a:ext uri="{FF2B5EF4-FFF2-40B4-BE49-F238E27FC236}">
                <a16:creationId xmlns:a16="http://schemas.microsoft.com/office/drawing/2014/main" id="{40F47317-0D6E-FC17-2528-9D5A86605B56}"/>
              </a:ext>
            </a:extLst>
          </p:cNvPr>
          <p:cNvSpPr>
            <a:spLocks noGrp="1"/>
          </p:cNvSpPr>
          <p:nvPr>
            <p:ph type="title"/>
          </p:nvPr>
        </p:nvSpPr>
        <p:spPr/>
        <p:txBody>
          <a:bodyPr/>
          <a:lstStyle/>
          <a:p>
            <a:r>
              <a:rPr lang="en-US" altLang="zh-CN" dirty="0"/>
              <a:t>Summary (3 of 4)</a:t>
            </a:r>
            <a:endParaRPr lang="zh-CN" altLang="en-US" dirty="0"/>
          </a:p>
        </p:txBody>
      </p:sp>
    </p:spTree>
    <p:extLst>
      <p:ext uri="{BB962C8B-B14F-4D97-AF65-F5344CB8AC3E}">
        <p14:creationId xmlns:p14="http://schemas.microsoft.com/office/powerpoint/2010/main" val="35909608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A07FDC5-DDF8-1C26-2D1C-41DACBB0F84F}"/>
              </a:ext>
            </a:extLst>
          </p:cNvPr>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Ethernet is the dominant form of wired LAN.</a:t>
            </a:r>
          </a:p>
          <a:p>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Classic Ethernet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used </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CSMA/CD</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for channel allocation on a yellow cable the size of a garden hose that snaked from machine to machine. The architecture has changed as speeds have risen from 10 Mbps to 10 Gbps and continue to climb. Now point-to-point links such as twisted pair are attached to hubs and switches. With </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modern switches and full-duplex links,</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there </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is no contention</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on the links and the switch can forward frames between different ports in parallel. </a:t>
            </a:r>
          </a:p>
          <a:p>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With buildings full of LANs, a way is needed to interconnect them all.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Plugand</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-play bridges are used for this purpose. The bridges are built with a </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backward learning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algorithm and a </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spanning tree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algorithm. Since this functionality is built into modern switches, the terms ‘‘bridge’’ and ‘‘switch’’ are used interchangeably. To help with the management of bridged LANs, </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VLAN</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 let the physical topology be divided into different logical topologies. The VLAN standard, IEEE 802.1Q, introduces a new format for Ethernet frames.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1800" dirty="0"/>
          </a:p>
        </p:txBody>
      </p:sp>
      <p:sp>
        <p:nvSpPr>
          <p:cNvPr id="3" name="标题 2">
            <a:extLst>
              <a:ext uri="{FF2B5EF4-FFF2-40B4-BE49-F238E27FC236}">
                <a16:creationId xmlns:a16="http://schemas.microsoft.com/office/drawing/2014/main" id="{E23A1CC8-F853-5F8D-BDAB-506063B44BBF}"/>
              </a:ext>
            </a:extLst>
          </p:cNvPr>
          <p:cNvSpPr>
            <a:spLocks noGrp="1"/>
          </p:cNvSpPr>
          <p:nvPr>
            <p:ph type="title"/>
          </p:nvPr>
        </p:nvSpPr>
        <p:spPr/>
        <p:txBody>
          <a:bodyPr/>
          <a:lstStyle/>
          <a:p>
            <a:r>
              <a:rPr lang="en-US" altLang="zh-CN" dirty="0"/>
              <a:t>Summary (4 of 4)</a:t>
            </a:r>
            <a:endParaRPr lang="zh-CN" altLang="en-US" dirty="0"/>
          </a:p>
        </p:txBody>
      </p:sp>
    </p:spTree>
    <p:extLst>
      <p:ext uri="{BB962C8B-B14F-4D97-AF65-F5344CB8AC3E}">
        <p14:creationId xmlns:p14="http://schemas.microsoft.com/office/powerpoint/2010/main" val="3402271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Pure ALOHA </a:t>
            </a:r>
            <a:endParaRPr lang="en-US" dirty="0"/>
          </a:p>
        </p:txBody>
      </p:sp>
      <p:sp>
        <p:nvSpPr>
          <p:cNvPr id="5" name="Text Placeholder 4"/>
          <p:cNvSpPr>
            <a:spLocks noGrp="1"/>
          </p:cNvSpPr>
          <p:nvPr>
            <p:ph type="body" idx="1"/>
          </p:nvPr>
        </p:nvSpPr>
        <p:spPr>
          <a:xfrm>
            <a:off x="108284" y="5781601"/>
            <a:ext cx="8229600" cy="509184"/>
          </a:xfrm>
        </p:spPr>
        <p:txBody>
          <a:bodyPr/>
          <a:lstStyle/>
          <a:p>
            <a:pPr algn="ctr"/>
            <a:r>
              <a:rPr lang="en-US" dirty="0"/>
              <a:t>In pure ALOHA, frames are transmitted at completely arbitrary times.</a:t>
            </a:r>
            <a:endParaRPr lang="en-US" altLang="en-US" dirty="0"/>
          </a:p>
        </p:txBody>
      </p:sp>
      <p:pic>
        <p:nvPicPr>
          <p:cNvPr id="16" name="Picture Placeholder 15" descr="Figure 4-1. In pure ALOHA, frames are transmitted at completely arbitrary time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95184" y="2611581"/>
            <a:ext cx="5692719" cy="3025329"/>
          </a:xfrm>
        </p:spPr>
      </p:pic>
      <p:sp>
        <p:nvSpPr>
          <p:cNvPr id="3" name="矩形 2">
            <a:extLst>
              <a:ext uri="{FF2B5EF4-FFF2-40B4-BE49-F238E27FC236}">
                <a16:creationId xmlns:a16="http://schemas.microsoft.com/office/drawing/2014/main" id="{69B695F9-8F3F-4418-BE59-07B877809F4F}"/>
              </a:ext>
            </a:extLst>
          </p:cNvPr>
          <p:cNvSpPr/>
          <p:nvPr/>
        </p:nvSpPr>
        <p:spPr>
          <a:xfrm>
            <a:off x="1227222" y="1337059"/>
            <a:ext cx="7110662" cy="1015663"/>
          </a:xfrm>
          <a:prstGeom prst="rect">
            <a:avLst/>
          </a:prstGeom>
        </p:spPr>
        <p:txBody>
          <a:bodyPr wrap="square">
            <a:spAutoFit/>
          </a:bodyPr>
          <a:lstStyle/>
          <a:p>
            <a:pPr marL="342900" indent="-342900">
              <a:buFont typeface="Arial" panose="020B0604020202020204" pitchFamily="34" charset="0"/>
              <a:buChar char="•"/>
            </a:pPr>
            <a:r>
              <a:rPr lang="en-US" altLang="zh-CN" sz="2000" dirty="0">
                <a:ea typeface="宋体" panose="02010600030101010101" pitchFamily="2" charset="-122"/>
              </a:rPr>
              <a:t>Users transmit frames whenever they have data</a:t>
            </a:r>
          </a:p>
          <a:p>
            <a:pPr marL="342900" indent="-342900">
              <a:buFont typeface="Arial" panose="020B0604020202020204" pitchFamily="34" charset="0"/>
              <a:buChar char="•"/>
            </a:pPr>
            <a:r>
              <a:rPr lang="en-US" altLang="zh-CN" sz="2000" dirty="0">
                <a:ea typeface="宋体" panose="02010600030101010101" pitchFamily="2" charset="-122"/>
              </a:rPr>
              <a:t>Users retry after a random time for collisions</a:t>
            </a:r>
          </a:p>
          <a:p>
            <a:pPr marL="342900" lvl="1" indent="-342900">
              <a:buFont typeface="Arial" panose="020B0604020202020204" pitchFamily="34" charset="0"/>
              <a:buChar char="•"/>
            </a:pPr>
            <a:r>
              <a:rPr lang="en-US" altLang="zh-CN" sz="2000" dirty="0">
                <a:ea typeface="宋体" panose="02010600030101010101" pitchFamily="2" charset="-122"/>
              </a:rPr>
              <a:t>Efficient and low-delay under low load</a:t>
            </a:r>
          </a:p>
        </p:txBody>
      </p:sp>
      <p:sp>
        <p:nvSpPr>
          <p:cNvPr id="4" name="矩形 3">
            <a:extLst>
              <a:ext uri="{FF2B5EF4-FFF2-40B4-BE49-F238E27FC236}">
                <a16:creationId xmlns:a16="http://schemas.microsoft.com/office/drawing/2014/main" id="{4CB417F0-A333-4AA9-B136-4D44116A4094}"/>
              </a:ext>
            </a:extLst>
          </p:cNvPr>
          <p:cNvSpPr/>
          <p:nvPr/>
        </p:nvSpPr>
        <p:spPr>
          <a:xfrm>
            <a:off x="6770016" y="3705884"/>
            <a:ext cx="2167467" cy="830997"/>
          </a:xfrm>
          <a:prstGeom prst="rect">
            <a:avLst/>
          </a:prstGeom>
        </p:spPr>
        <p:txBody>
          <a:bodyPr wrap="square">
            <a:spAutoFit/>
          </a:bodyPr>
          <a:lstStyle/>
          <a:p>
            <a:r>
              <a:rPr lang="zh-CN" altLang="en-US" sz="1600" dirty="0">
                <a:solidFill>
                  <a:srgbClr val="333333"/>
                </a:solidFill>
                <a:latin typeface="微软雅黑" panose="020B0503020204020204" pitchFamily="34" charset="-122"/>
                <a:ea typeface="微软雅黑" panose="020B0503020204020204" pitchFamily="34" charset="-122"/>
              </a:rPr>
              <a:t>传输之前不侦听信道</a:t>
            </a:r>
            <a:endParaRPr lang="en-US" altLang="zh-CN" sz="1600" dirty="0">
              <a:solidFill>
                <a:srgbClr val="333333"/>
              </a:solidFill>
              <a:latin typeface="微软雅黑" panose="020B0503020204020204" pitchFamily="34" charset="-122"/>
              <a:ea typeface="微软雅黑" panose="020B0503020204020204" pitchFamily="34" charset="-122"/>
            </a:endParaRPr>
          </a:p>
          <a:p>
            <a:r>
              <a:rPr lang="zh-CN" altLang="en-US" sz="1600" dirty="0">
                <a:solidFill>
                  <a:srgbClr val="333333"/>
                </a:solidFill>
                <a:latin typeface="微软雅黑" panose="020B0503020204020204" pitchFamily="34" charset="-122"/>
                <a:ea typeface="微软雅黑" panose="020B0503020204020204" pitchFamily="34" charset="-122"/>
              </a:rPr>
              <a:t>即使少量重叠，两帧也彻底破坏</a:t>
            </a:r>
            <a:endParaRPr lang="en-US" altLang="zh-CN" sz="1600" dirty="0">
              <a:solidFill>
                <a:srgbClr val="333333"/>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E723338E-E8D3-448B-A78E-BC6121BB6682}"/>
              </a:ext>
            </a:extLst>
          </p:cNvPr>
          <p:cNvSpPr/>
          <p:nvPr/>
        </p:nvSpPr>
        <p:spPr>
          <a:xfrm>
            <a:off x="6833044" y="2552027"/>
            <a:ext cx="1415772" cy="461665"/>
          </a:xfrm>
          <a:prstGeom prst="rect">
            <a:avLst/>
          </a:prstGeom>
        </p:spPr>
        <p:txBody>
          <a:bodyPr wrap="none">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想说就说</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552438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Vulnerable Period</a:t>
            </a:r>
            <a:r>
              <a:rPr lang="zh-CN" altLang="en-US" dirty="0"/>
              <a:t>（冲突危险周期）</a:t>
            </a:r>
            <a:endParaRPr lang="en-US" dirty="0"/>
          </a:p>
        </p:txBody>
      </p:sp>
      <p:sp>
        <p:nvSpPr>
          <p:cNvPr id="5" name="Text Placeholder 4"/>
          <p:cNvSpPr>
            <a:spLocks noGrp="1"/>
          </p:cNvSpPr>
          <p:nvPr>
            <p:ph type="body" idx="1"/>
          </p:nvPr>
        </p:nvSpPr>
        <p:spPr>
          <a:xfrm>
            <a:off x="252663" y="5714975"/>
            <a:ext cx="6208294" cy="624480"/>
          </a:xfrm>
        </p:spPr>
        <p:txBody>
          <a:bodyPr/>
          <a:lstStyle/>
          <a:p>
            <a:pPr algn="ctr"/>
            <a:r>
              <a:rPr lang="en-US" dirty="0"/>
              <a:t>Vulnerable period for the shaded frame</a:t>
            </a:r>
            <a:endParaRPr lang="en-US" altLang="en-US" dirty="0"/>
          </a:p>
        </p:txBody>
      </p:sp>
      <p:pic>
        <p:nvPicPr>
          <p:cNvPr id="3" name="Picture Placeholder 2" descr="Figure 4-2. Vulnerable period for the shaded fram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62524" y="2618182"/>
            <a:ext cx="5591565" cy="3096793"/>
          </a:xfrm>
        </p:spPr>
      </p:pic>
      <p:sp>
        <p:nvSpPr>
          <p:cNvPr id="4" name="矩形 3">
            <a:extLst>
              <a:ext uri="{FF2B5EF4-FFF2-40B4-BE49-F238E27FC236}">
                <a16:creationId xmlns:a16="http://schemas.microsoft.com/office/drawing/2014/main" id="{5C71B403-F538-4899-A94D-CE1ECCCFCD28}"/>
              </a:ext>
            </a:extLst>
          </p:cNvPr>
          <p:cNvSpPr/>
          <p:nvPr/>
        </p:nvSpPr>
        <p:spPr>
          <a:xfrm>
            <a:off x="577516" y="1288815"/>
            <a:ext cx="7736305" cy="1015663"/>
          </a:xfrm>
          <a:prstGeom prst="rect">
            <a:avLst/>
          </a:prstGeom>
        </p:spPr>
        <p:txBody>
          <a:bodyPr wrap="square">
            <a:spAutoFit/>
          </a:bodyPr>
          <a:lstStyle/>
          <a:p>
            <a:pPr marL="342900" indent="-342900">
              <a:buFont typeface="Arial" panose="020B0604020202020204" pitchFamily="34" charset="0"/>
              <a:buChar char="•"/>
            </a:pPr>
            <a:r>
              <a:rPr lang="en-US" altLang="zh-CN" sz="2000" dirty="0">
                <a:ea typeface="宋体" panose="02010600030101010101" pitchFamily="2" charset="-122"/>
              </a:rPr>
              <a:t>Collisions happen when other users transmit during a vulnerable period that is twice the frame time</a:t>
            </a:r>
          </a:p>
          <a:p>
            <a:pPr marL="342900" lvl="1" indent="-342900">
              <a:buFont typeface="Arial" panose="020B0604020202020204" pitchFamily="34" charset="0"/>
              <a:buChar char="•"/>
            </a:pPr>
            <a:r>
              <a:rPr lang="en-US" altLang="zh-CN" sz="2000" dirty="0">
                <a:ea typeface="宋体" panose="02010600030101010101" pitchFamily="2" charset="-122"/>
              </a:rPr>
              <a:t>Synchronizing senders to slots can reduce collisions</a:t>
            </a:r>
          </a:p>
        </p:txBody>
      </p:sp>
      <p:sp>
        <p:nvSpPr>
          <p:cNvPr id="6" name="矩形 5">
            <a:extLst>
              <a:ext uri="{FF2B5EF4-FFF2-40B4-BE49-F238E27FC236}">
                <a16:creationId xmlns:a16="http://schemas.microsoft.com/office/drawing/2014/main" id="{5F76FF33-B262-486C-85F7-5296464A722A}"/>
              </a:ext>
            </a:extLst>
          </p:cNvPr>
          <p:cNvSpPr/>
          <p:nvPr/>
        </p:nvSpPr>
        <p:spPr>
          <a:xfrm>
            <a:off x="5790197" y="3629168"/>
            <a:ext cx="2523624" cy="923330"/>
          </a:xfrm>
          <a:prstGeom prst="rect">
            <a:avLst/>
          </a:prstGeom>
        </p:spPr>
        <p:txBody>
          <a:bodyPr wrap="square">
            <a:spAutoFit/>
          </a:bodyPr>
          <a:lstStyle/>
          <a:p>
            <a:r>
              <a:rPr lang="en-US" altLang="zh-CN" sz="1800" dirty="0">
                <a:solidFill>
                  <a:srgbClr val="0000FF"/>
                </a:solidFill>
              </a:rPr>
              <a:t>Frame time</a:t>
            </a:r>
            <a:r>
              <a:rPr lang="zh-CN" altLang="en-US" sz="1800" dirty="0">
                <a:solidFill>
                  <a:srgbClr val="0000FF"/>
                </a:solidFill>
              </a:rPr>
              <a:t>（帧时）</a:t>
            </a:r>
            <a:r>
              <a:rPr lang="en-US" altLang="zh-CN" sz="1800" dirty="0">
                <a:solidFill>
                  <a:srgbClr val="0000FF"/>
                </a:solidFill>
              </a:rPr>
              <a:t>: the frame length divided by the bit rate</a:t>
            </a:r>
            <a:endParaRPr lang="zh-CN" altLang="en-US" sz="1800" dirty="0">
              <a:solidFill>
                <a:srgbClr val="0000FF"/>
              </a:solidFill>
            </a:endParaRPr>
          </a:p>
        </p:txBody>
      </p:sp>
    </p:spTree>
    <p:extLst>
      <p:ext uri="{BB962C8B-B14F-4D97-AF65-F5344CB8AC3E}">
        <p14:creationId xmlns:p14="http://schemas.microsoft.com/office/powerpoint/2010/main" val="1337669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p:txBody>
          <a:bodyPr/>
          <a:lstStyle/>
          <a:p>
            <a:pPr marL="101600" indent="0" algn="just">
              <a:buNone/>
            </a:pPr>
            <a:r>
              <a:rPr lang="en-US" altLang="zh-CN" dirty="0">
                <a:ea typeface="宋体" panose="02010600030101010101" pitchFamily="2" charset="-122"/>
              </a:rPr>
              <a:t>A pure ALOHA network transmits 200-bit frames on a shared channel of 200 kbps. </a:t>
            </a:r>
          </a:p>
          <a:p>
            <a:pPr marL="101600" indent="0" algn="just">
              <a:buNone/>
            </a:pPr>
            <a:r>
              <a:rPr lang="en-US" altLang="zh-CN" dirty="0">
                <a:ea typeface="宋体" panose="02010600030101010101" pitchFamily="2" charset="-122"/>
              </a:rPr>
              <a:t>What is the requirement to make this frame collision-free?</a:t>
            </a:r>
          </a:p>
          <a:p>
            <a:pPr marL="101600" indent="0" algn="just">
              <a:buNone/>
            </a:pPr>
            <a:r>
              <a:rPr lang="en-US" altLang="zh-CN" dirty="0">
                <a:solidFill>
                  <a:srgbClr val="FF0000"/>
                </a:solidFill>
                <a:ea typeface="宋体" panose="02010600030101010101" pitchFamily="2" charset="-122"/>
              </a:rPr>
              <a:t>Solution</a:t>
            </a:r>
          </a:p>
          <a:p>
            <a:pPr marL="101600" indent="0" algn="just">
              <a:buNone/>
            </a:pPr>
            <a:r>
              <a:rPr lang="en-US" altLang="zh-CN" dirty="0">
                <a:solidFill>
                  <a:srgbClr val="0000FF"/>
                </a:solidFill>
                <a:ea typeface="宋体" panose="02010600030101010101" pitchFamily="2" charset="-122"/>
              </a:rPr>
              <a:t>Frame time is 200 bits/200 kbps or 1 </a:t>
            </a:r>
            <a:r>
              <a:rPr lang="en-US" altLang="zh-CN" dirty="0" err="1">
                <a:solidFill>
                  <a:srgbClr val="0000FF"/>
                </a:solidFill>
                <a:ea typeface="宋体" panose="02010600030101010101" pitchFamily="2" charset="-122"/>
              </a:rPr>
              <a:t>ms.</a:t>
            </a:r>
            <a:r>
              <a:rPr lang="en-US" altLang="zh-CN" dirty="0">
                <a:solidFill>
                  <a:srgbClr val="0000FF"/>
                </a:solidFill>
                <a:ea typeface="宋体" panose="02010600030101010101" pitchFamily="2" charset="-122"/>
              </a:rPr>
              <a:t> </a:t>
            </a:r>
          </a:p>
          <a:p>
            <a:pPr marL="101600" indent="0" algn="just">
              <a:buNone/>
            </a:pPr>
            <a:r>
              <a:rPr lang="en-US" altLang="zh-CN" dirty="0">
                <a:solidFill>
                  <a:srgbClr val="0000FF"/>
                </a:solidFill>
                <a:ea typeface="宋体" panose="02010600030101010101" pitchFamily="2" charset="-122"/>
              </a:rPr>
              <a:t>The vulnerable time is 2 × 1 </a:t>
            </a:r>
            <a:r>
              <a:rPr lang="en-US" altLang="zh-CN" dirty="0" err="1">
                <a:solidFill>
                  <a:srgbClr val="0000FF"/>
                </a:solidFill>
                <a:ea typeface="宋体" panose="02010600030101010101" pitchFamily="2" charset="-122"/>
              </a:rPr>
              <a:t>ms</a:t>
            </a:r>
            <a:r>
              <a:rPr lang="en-US" altLang="zh-CN" dirty="0">
                <a:solidFill>
                  <a:srgbClr val="0000FF"/>
                </a:solidFill>
                <a:ea typeface="宋体" panose="02010600030101010101" pitchFamily="2" charset="-122"/>
              </a:rPr>
              <a:t> = 2 </a:t>
            </a:r>
            <a:r>
              <a:rPr lang="en-US" altLang="zh-CN" dirty="0" err="1">
                <a:solidFill>
                  <a:srgbClr val="0000FF"/>
                </a:solidFill>
                <a:ea typeface="宋体" panose="02010600030101010101" pitchFamily="2" charset="-122"/>
              </a:rPr>
              <a:t>ms.</a:t>
            </a:r>
            <a:r>
              <a:rPr lang="en-US" altLang="zh-CN" dirty="0">
                <a:solidFill>
                  <a:srgbClr val="0000FF"/>
                </a:solidFill>
                <a:ea typeface="宋体" panose="02010600030101010101" pitchFamily="2" charset="-122"/>
              </a:rPr>
              <a:t> </a:t>
            </a:r>
          </a:p>
          <a:p>
            <a:pPr marL="101600" indent="0" algn="just">
              <a:buNone/>
            </a:pPr>
            <a:r>
              <a:rPr lang="en-US" altLang="zh-CN" dirty="0">
                <a:solidFill>
                  <a:srgbClr val="0000FF"/>
                </a:solidFill>
                <a:ea typeface="宋体" panose="02010600030101010101" pitchFamily="2" charset="-122"/>
              </a:rPr>
              <a:t>This means no station should send later than 1 </a:t>
            </a:r>
            <a:r>
              <a:rPr lang="en-US" altLang="zh-CN" dirty="0" err="1">
                <a:solidFill>
                  <a:srgbClr val="0000FF"/>
                </a:solidFill>
                <a:ea typeface="宋体" panose="02010600030101010101" pitchFamily="2" charset="-122"/>
              </a:rPr>
              <a:t>ms</a:t>
            </a:r>
            <a:r>
              <a:rPr lang="en-US" altLang="zh-CN" dirty="0">
                <a:solidFill>
                  <a:srgbClr val="0000FF"/>
                </a:solidFill>
                <a:ea typeface="宋体" panose="02010600030101010101" pitchFamily="2" charset="-122"/>
              </a:rPr>
              <a:t> before this station starts transmission and no station should start sending during the period (1ms) that this station is sending.</a:t>
            </a:r>
          </a:p>
          <a:p>
            <a:pPr marL="101600" indent="0">
              <a:buNone/>
            </a:pPr>
            <a:endParaRPr lang="zh-CN" altLang="en-US" dirty="0"/>
          </a:p>
        </p:txBody>
      </p:sp>
      <p:sp>
        <p:nvSpPr>
          <p:cNvPr id="5" name="标题 4"/>
          <p:cNvSpPr>
            <a:spLocks noGrp="1"/>
          </p:cNvSpPr>
          <p:nvPr>
            <p:ph type="title"/>
          </p:nvPr>
        </p:nvSpPr>
        <p:spPr/>
        <p:txBody>
          <a:bodyPr/>
          <a:lstStyle/>
          <a:p>
            <a:r>
              <a:rPr lang="en-US" altLang="zh-CN"/>
              <a:t>Example</a:t>
            </a:r>
            <a:endParaRPr lang="zh-CN" altLang="en-US"/>
          </a:p>
        </p:txBody>
      </p:sp>
    </p:spTree>
    <p:extLst>
      <p:ext uri="{BB962C8B-B14F-4D97-AF65-F5344CB8AC3E}">
        <p14:creationId xmlns:p14="http://schemas.microsoft.com/office/powerpoint/2010/main" val="302747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type="body" idx="1"/>
              </p:nvPr>
            </p:nvSpPr>
            <p:spPr/>
            <p:txBody>
              <a:bodyPr/>
              <a:lstStyle/>
              <a:p>
                <a:pPr marL="342900" indent="-342900">
                  <a:buFont typeface="Arial" panose="020B0604020202020204" pitchFamily="34" charset="0"/>
                  <a:buChar char="•"/>
                </a:pPr>
                <a:r>
                  <a:rPr lang="en-US" altLang="zh-CN" sz="2000" dirty="0"/>
                  <a:t>Assumption: An infinite collection of users; Fixed-length frame</a:t>
                </a:r>
              </a:p>
              <a:p>
                <a:pPr marL="342900" indent="-342900">
                  <a:buFont typeface="Arial" panose="020B0604020202020204" pitchFamily="34" charset="0"/>
                  <a:buChar char="•"/>
                </a:pPr>
                <a:r>
                  <a:rPr lang="en-US" altLang="zh-CN" sz="2000" dirty="0"/>
                  <a:t>New frames generated by the stations are modeled by a </a:t>
                </a:r>
                <a:r>
                  <a:rPr lang="en-US" altLang="zh-CN" sz="2000" dirty="0">
                    <a:solidFill>
                      <a:srgbClr val="0000FF"/>
                    </a:solidFill>
                  </a:rPr>
                  <a:t>Poisson</a:t>
                </a:r>
                <a:r>
                  <a:rPr lang="en-US" altLang="zh-CN" sz="2000" dirty="0"/>
                  <a:t> distribution with a mean of </a:t>
                </a:r>
                <a14:m>
                  <m:oMath xmlns:m="http://schemas.openxmlformats.org/officeDocument/2006/math">
                    <m:r>
                      <a:rPr lang="en-US" altLang="zh-CN" sz="2000" b="0" i="1" smtClean="0">
                        <a:solidFill>
                          <a:srgbClr val="0000FF"/>
                        </a:solidFill>
                        <a:latin typeface="Cambria Math" panose="02040503050406030204" pitchFamily="18" charset="0"/>
                      </a:rPr>
                      <m:t>𝑁</m:t>
                    </m:r>
                  </m:oMath>
                </a14:m>
                <a:r>
                  <a:rPr lang="en-US" altLang="zh-CN" sz="2000" b="1" dirty="0">
                    <a:solidFill>
                      <a:srgbClr val="0000FF"/>
                    </a:solidFill>
                  </a:rPr>
                  <a:t> </a:t>
                </a:r>
                <a:r>
                  <a:rPr lang="en-US" altLang="zh-CN" sz="2000" dirty="0"/>
                  <a:t>frames per frame time.</a:t>
                </a:r>
              </a:p>
              <a:p>
                <a:pPr marL="800100" lvl="1" indent="-342900"/>
                <a:r>
                  <a:rPr lang="en-US" altLang="zh-CN" sz="1800" dirty="0"/>
                  <a:t>For reasonable throughput, </a:t>
                </a:r>
                <a14:m>
                  <m:oMath xmlns:m="http://schemas.openxmlformats.org/officeDocument/2006/math">
                    <m:r>
                      <a:rPr lang="en-US" altLang="zh-CN" sz="1800" i="1" smtClean="0">
                        <a:latin typeface="Cambria Math" panose="02040503050406030204" pitchFamily="18" charset="0"/>
                      </a:rPr>
                      <m:t>0&lt;</m:t>
                    </m:r>
                    <m:r>
                      <a:rPr lang="en-US" altLang="zh-CN" sz="1800" i="1" smtClean="0">
                        <a:latin typeface="Cambria Math" panose="02040503050406030204" pitchFamily="18" charset="0"/>
                      </a:rPr>
                      <m:t>𝑁</m:t>
                    </m:r>
                    <m:r>
                      <a:rPr lang="en-US" altLang="zh-CN" sz="1800" i="1" smtClean="0">
                        <a:latin typeface="Cambria Math" panose="02040503050406030204" pitchFamily="18" charset="0"/>
                      </a:rPr>
                      <m:t>&lt;1</m:t>
                    </m:r>
                  </m:oMath>
                </a14:m>
                <a:endParaRPr lang="en-US" altLang="zh-CN" sz="1800" dirty="0"/>
              </a:p>
              <a:p>
                <a:pPr marL="342900" indent="-342900">
                  <a:buFont typeface="Arial" panose="020B0604020202020204" pitchFamily="34" charset="0"/>
                  <a:buChar char="•"/>
                </a:pPr>
                <a:r>
                  <a:rPr lang="en-US" altLang="zh-CN" sz="2000" dirty="0"/>
                  <a:t>The old (retransmitted) and new frames combined are modeled by a </a:t>
                </a:r>
                <a:r>
                  <a:rPr lang="en-US" altLang="zh-CN" sz="2000" dirty="0">
                    <a:solidFill>
                      <a:srgbClr val="0000FF"/>
                    </a:solidFill>
                  </a:rPr>
                  <a:t>Poisson</a:t>
                </a:r>
                <a:r>
                  <a:rPr lang="en-US" altLang="zh-CN" sz="2000" dirty="0"/>
                  <a:t> distribution with a mean of </a:t>
                </a:r>
                <a14:m>
                  <m:oMath xmlns:m="http://schemas.openxmlformats.org/officeDocument/2006/math">
                    <m:r>
                      <a:rPr lang="en-US" altLang="zh-CN" sz="2000" b="0" i="1" smtClean="0">
                        <a:solidFill>
                          <a:srgbClr val="0000FF"/>
                        </a:solidFill>
                        <a:latin typeface="Cambria Math" panose="02040503050406030204" pitchFamily="18" charset="0"/>
                      </a:rPr>
                      <m:t>𝐺</m:t>
                    </m:r>
                  </m:oMath>
                </a14:m>
                <a:r>
                  <a:rPr lang="en-US" altLang="zh-CN" sz="2000" dirty="0"/>
                  <a:t> frames per frame time.</a:t>
                </a:r>
              </a:p>
              <a:p>
                <a:pPr lvl="1" indent="0">
                  <a:buNone/>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𝐺</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𝑁</m:t>
                      </m:r>
                    </m:oMath>
                  </m:oMathPara>
                </a14:m>
                <a:endParaRPr lang="en-US" altLang="zh-CN" sz="1800" dirty="0"/>
              </a:p>
              <a:p>
                <a:pPr marL="342900" indent="-342900">
                  <a:buFont typeface="Arial" panose="020B0604020202020204" pitchFamily="34" charset="0"/>
                  <a:buChar char="•"/>
                </a:pPr>
                <a:r>
                  <a:rPr lang="en-US" altLang="zh-CN" sz="2000" dirty="0"/>
                  <a:t>Throughput per frame time </a:t>
                </a:r>
                <a:r>
                  <a:rPr lang="en-US" altLang="zh-CN" sz="2000" dirty="0">
                    <a:solidFill>
                      <a:srgbClr val="0000FF"/>
                    </a:solidFill>
                  </a:rPr>
                  <a:t>S = GP</a:t>
                </a:r>
                <a:r>
                  <a:rPr lang="en-US" altLang="zh-CN" sz="2000" baseline="-25000" dirty="0">
                    <a:solidFill>
                      <a:srgbClr val="0000FF"/>
                    </a:solidFill>
                  </a:rPr>
                  <a:t>0</a:t>
                </a:r>
                <a:r>
                  <a:rPr lang="en-US" altLang="zh-CN" sz="2000" dirty="0"/>
                  <a:t>, </a:t>
                </a:r>
              </a:p>
              <a:p>
                <a:pPr marL="800100" lvl="1" indent="-342900"/>
                <a:r>
                  <a:rPr lang="en-US" altLang="zh-CN" sz="1800" dirty="0"/>
                  <a:t>P</a:t>
                </a:r>
                <a:r>
                  <a:rPr lang="en-US" altLang="zh-CN" sz="1800" baseline="-25000" dirty="0"/>
                  <a:t>0 </a:t>
                </a:r>
                <a:r>
                  <a:rPr lang="en-US" altLang="zh-CN" sz="1800" dirty="0"/>
                  <a:t>is the probability of a transmission succeeding ---- a frame does not suffer a collision.</a:t>
                </a:r>
              </a:p>
            </p:txBody>
          </p:sp>
        </mc:Choice>
        <mc:Fallback xmlns="">
          <p:sp>
            <p:nvSpPr>
              <p:cNvPr id="3" name="内容占位符 2"/>
              <p:cNvSpPr>
                <a:spLocks noGrp="1" noRot="1" noChangeAspect="1" noMove="1" noResize="1" noEditPoints="1" noAdjustHandles="1" noChangeArrowheads="1" noChangeShapeType="1" noTextEdit="1"/>
              </p:cNvSpPr>
              <p:nvPr>
                <p:ph type="body" idx="1"/>
              </p:nvPr>
            </p:nvSpPr>
            <p:spPr>
              <a:blipFill>
                <a:blip r:embed="rId2"/>
                <a:stretch>
                  <a:fillRect l="-667" r="-815"/>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a:ea typeface="宋体" panose="02010600030101010101" pitchFamily="2" charset="-122"/>
              </a:rPr>
              <a:t>Channel Utilization (1)</a:t>
            </a:r>
            <a:endParaRPr lang="zh-CN" altLang="en-US"/>
          </a:p>
        </p:txBody>
      </p:sp>
    </p:spTree>
    <p:extLst>
      <p:ext uri="{BB962C8B-B14F-4D97-AF65-F5344CB8AC3E}">
        <p14:creationId xmlns:p14="http://schemas.microsoft.com/office/powerpoint/2010/main" val="683006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type="body" idx="1"/>
              </p:nvPr>
            </p:nvSpPr>
            <p:spPr/>
            <p:txBody>
              <a:bodyPr/>
              <a:lstStyle/>
              <a:p>
                <a:pPr marL="342900" indent="-342900">
                  <a:buFont typeface="Arial" panose="020B0604020202020204" pitchFamily="34" charset="0"/>
                  <a:buChar char="•"/>
                </a:pPr>
                <a:r>
                  <a:rPr lang="en-US" altLang="zh-CN" sz="2000" dirty="0"/>
                  <a:t>The probability that </a:t>
                </a:r>
                <a14:m>
                  <m:oMath xmlns:m="http://schemas.openxmlformats.org/officeDocument/2006/math">
                    <m:r>
                      <a:rPr lang="en-US" altLang="zh-CN" sz="2000" b="0" i="1" smtClean="0">
                        <a:solidFill>
                          <a:srgbClr val="0000FF"/>
                        </a:solidFill>
                        <a:latin typeface="Cambria Math" panose="02040503050406030204" pitchFamily="18" charset="0"/>
                      </a:rPr>
                      <m:t>𝑘</m:t>
                    </m:r>
                  </m:oMath>
                </a14:m>
                <a:r>
                  <a:rPr lang="en-US" altLang="zh-CN" sz="2000" dirty="0"/>
                  <a:t> frames are generated during a frame time, in which </a:t>
                </a:r>
                <a14:m>
                  <m:oMath xmlns:m="http://schemas.openxmlformats.org/officeDocument/2006/math">
                    <m:r>
                      <a:rPr lang="en-US" altLang="zh-CN" sz="2000" b="0" i="1" smtClean="0">
                        <a:solidFill>
                          <a:srgbClr val="0000FF"/>
                        </a:solidFill>
                        <a:latin typeface="Cambria Math" panose="02040503050406030204" pitchFamily="18" charset="0"/>
                      </a:rPr>
                      <m:t>𝐺</m:t>
                    </m:r>
                    <m:r>
                      <a:rPr lang="en-US" altLang="zh-CN" sz="2000" b="1" i="1" smtClean="0">
                        <a:solidFill>
                          <a:srgbClr val="0000FF"/>
                        </a:solidFill>
                        <a:latin typeface="Cambria Math" panose="02040503050406030204" pitchFamily="18" charset="0"/>
                      </a:rPr>
                      <m:t> </m:t>
                    </m:r>
                  </m:oMath>
                </a14:m>
                <a:r>
                  <a:rPr lang="en-US" altLang="zh-CN" sz="2000" dirty="0"/>
                  <a:t>frames are expected, is given by the Poisson distribution</a:t>
                </a:r>
              </a:p>
              <a:p>
                <a:pPr algn="ctr"/>
                <a14:m>
                  <m:oMath xmlns:m="http://schemas.openxmlformats.org/officeDocument/2006/math">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Pr</m:t>
                        </m:r>
                      </m:fName>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𝑘</m:t>
                            </m:r>
                          </m:e>
                        </m:d>
                      </m:e>
                    </m:func>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𝐺</m:t>
                            </m:r>
                          </m:e>
                          <m:sup>
                            <m:r>
                              <a:rPr lang="en-US" altLang="zh-CN" sz="2000" i="1">
                                <a:latin typeface="Cambria Math" panose="02040503050406030204" pitchFamily="18" charset="0"/>
                              </a:rPr>
                              <m:t>𝑘</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𝐺</m:t>
                            </m:r>
                          </m:sup>
                        </m:sSup>
                      </m:num>
                      <m:den>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den>
                    </m:f>
                  </m:oMath>
                </a14:m>
                <a:endParaRPr lang="en-US" altLang="zh-CN" sz="2000" dirty="0"/>
              </a:p>
              <a:p>
                <a:pPr marL="342900" indent="-342900">
                  <a:buFont typeface="Arial" panose="020B0604020202020204" pitchFamily="34" charset="0"/>
                  <a:buChar char="•"/>
                </a:pPr>
                <a:r>
                  <a:rPr lang="en-US" altLang="zh-CN" sz="2000" dirty="0"/>
                  <a:t>The mean number of frames generated in the vulnerable period (an interval two frame times long): </a:t>
                </a:r>
                <a14:m>
                  <m:oMath xmlns:m="http://schemas.openxmlformats.org/officeDocument/2006/math">
                    <m:r>
                      <a:rPr lang="en-US" altLang="zh-CN" sz="2000" b="0" i="1" smtClean="0">
                        <a:solidFill>
                          <a:srgbClr val="0000FF"/>
                        </a:solidFill>
                        <a:latin typeface="Cambria Math" panose="02040503050406030204" pitchFamily="18" charset="0"/>
                      </a:rPr>
                      <m:t>2</m:t>
                    </m:r>
                    <m:r>
                      <a:rPr lang="en-US" altLang="zh-CN" sz="2000" b="0" i="1" smtClean="0">
                        <a:solidFill>
                          <a:srgbClr val="0000FF"/>
                        </a:solidFill>
                        <a:latin typeface="Cambria Math" panose="02040503050406030204" pitchFamily="18" charset="0"/>
                      </a:rPr>
                      <m:t>𝐺</m:t>
                    </m:r>
                  </m:oMath>
                </a14:m>
                <a:endParaRPr lang="en-US" altLang="zh-CN" sz="2000" dirty="0">
                  <a:solidFill>
                    <a:srgbClr val="0000FF"/>
                  </a:solidFill>
                </a:endParaRPr>
              </a:p>
              <a:p>
                <a:pPr marL="342900" indent="-342900">
                  <a:buFont typeface="Arial" panose="020B0604020202020204" pitchFamily="34" charset="0"/>
                  <a:buChar char="•"/>
                </a:pPr>
                <a:r>
                  <a:rPr lang="en-US" altLang="zh-CN" sz="2000" dirty="0"/>
                  <a:t>The probability of no frames being initiated during the entire vulnerable period:</a:t>
                </a:r>
              </a:p>
              <a:p>
                <a:pPr algn="ctr"/>
                <a:r>
                  <a:rPr lang="en-US" altLang="zh-CN" sz="2000" dirty="0"/>
                  <a:t>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𝑃</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𝐺</m:t>
                        </m:r>
                      </m:sup>
                    </m:sSup>
                  </m:oMath>
                </a14:m>
                <a:endParaRPr lang="en-US" altLang="zh-CN" sz="2000" dirty="0"/>
              </a:p>
              <a:p>
                <a:pPr marL="342900" indent="-342900">
                  <a:buFont typeface="Arial" panose="020B0604020202020204" pitchFamily="34" charset="0"/>
                  <a:buChar char="•"/>
                </a:pPr>
                <a:r>
                  <a:rPr lang="en-US" altLang="zh-CN" sz="2000" dirty="0"/>
                  <a:t>Throughput: </a:t>
                </a:r>
                <a14:m>
                  <m:oMath xmlns:m="http://schemas.openxmlformats.org/officeDocument/2006/math">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𝐺</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−2</m:t>
                        </m:r>
                        <m:r>
                          <a:rPr lang="en-US" altLang="zh-CN" sz="2000" i="1">
                            <a:latin typeface="Cambria Math" panose="02040503050406030204" pitchFamily="18" charset="0"/>
                          </a:rPr>
                          <m:t>𝐺</m:t>
                        </m:r>
                      </m:sup>
                    </m:sSup>
                  </m:oMath>
                </a14:m>
                <a:endParaRPr lang="en-US" altLang="zh-CN" sz="2000" dirty="0"/>
              </a:p>
              <a:p>
                <a:pPr marL="800100" lvl="1" indent="-342900"/>
                <a:r>
                  <a:rPr lang="en-US" altLang="zh-CN" sz="1800" dirty="0"/>
                  <a:t>maximum at </a:t>
                </a:r>
                <a14:m>
                  <m:oMath xmlns:m="http://schemas.openxmlformats.org/officeDocument/2006/math">
                    <m:r>
                      <a:rPr lang="en-US" altLang="zh-CN" sz="1800" i="1" smtClean="0">
                        <a:latin typeface="Cambria Math" panose="02040503050406030204" pitchFamily="18" charset="0"/>
                      </a:rPr>
                      <m:t>𝐺</m:t>
                    </m:r>
                    <m:r>
                      <a:rPr lang="en-US" altLang="zh-CN" sz="1800" i="1" smtClean="0">
                        <a:latin typeface="Cambria Math" panose="02040503050406030204" pitchFamily="18" charset="0"/>
                      </a:rPr>
                      <m:t>=0.5</m:t>
                    </m:r>
                  </m:oMath>
                </a14:m>
                <a:r>
                  <a:rPr lang="en-US" altLang="zh-CN" sz="1800" dirty="0"/>
                  <a:t> with </a:t>
                </a:r>
                <a14:m>
                  <m:oMath xmlns:m="http://schemas.openxmlformats.org/officeDocument/2006/math">
                    <m:r>
                      <a:rPr lang="en-US" altLang="zh-CN" sz="1800" i="1" smtClean="0">
                        <a:latin typeface="Cambria Math" panose="02040503050406030204" pitchFamily="18" charset="0"/>
                      </a:rPr>
                      <m:t>𝑆</m:t>
                    </m:r>
                    <m:r>
                      <a:rPr lang="en-US" altLang="zh-CN" sz="1800" i="1" smtClean="0">
                        <a:latin typeface="Cambria Math" panose="02040503050406030204" pitchFamily="18" charset="0"/>
                      </a:rPr>
                      <m:t>=1/2</m:t>
                    </m:r>
                    <m:r>
                      <a:rPr lang="en-US" altLang="zh-CN" sz="1800" b="0" i="1" smtClean="0">
                        <a:latin typeface="Cambria Math" panose="02040503050406030204" pitchFamily="18" charset="0"/>
                      </a:rPr>
                      <m:t>𝑒</m:t>
                    </m:r>
                    <m:r>
                      <a:rPr lang="en-US" altLang="zh-CN" sz="1800" b="0" i="1" smtClean="0">
                        <a:latin typeface="Cambria Math" panose="02040503050406030204" pitchFamily="18" charset="0"/>
                      </a:rPr>
                      <m:t>=18.4%</m:t>
                    </m:r>
                  </m:oMath>
                </a14:m>
                <a:endParaRPr lang="zh-CN" altLang="en-US" sz="1800" dirty="0"/>
              </a:p>
            </p:txBody>
          </p:sp>
        </mc:Choice>
        <mc:Fallback xmlns="">
          <p:sp>
            <p:nvSpPr>
              <p:cNvPr id="3" name="内容占位符 2"/>
              <p:cNvSpPr>
                <a:spLocks noGrp="1" noRot="1" noChangeAspect="1" noMove="1" noResize="1" noEditPoints="1" noAdjustHandles="1" noChangeArrowheads="1" noChangeShapeType="1" noTextEdit="1"/>
              </p:cNvSpPr>
              <p:nvPr>
                <p:ph type="body" idx="1"/>
              </p:nvPr>
            </p:nvSpPr>
            <p:spPr>
              <a:blipFill>
                <a:blip r:embed="rId3"/>
                <a:stretch>
                  <a:fillRect l="-667"/>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a:ea typeface="宋体" panose="02010600030101010101" pitchFamily="2" charset="-122"/>
              </a:rPr>
              <a:t>Channel Utilization (2)</a:t>
            </a:r>
            <a:endParaRPr lang="zh-CN" altLang="en-US"/>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464AE7A-E46E-47D0-B636-6C3CC8396D23}"/>
                  </a:ext>
                </a:extLst>
              </p:cNvPr>
              <p:cNvSpPr txBox="1"/>
              <p:nvPr/>
            </p:nvSpPr>
            <p:spPr>
              <a:xfrm>
                <a:off x="6144699" y="4463716"/>
                <a:ext cx="2542101" cy="1224310"/>
              </a:xfrm>
              <a:prstGeom prst="rect">
                <a:avLst/>
              </a:prstGeom>
              <a:noFill/>
            </p:spPr>
            <p:txBody>
              <a:bodyPr wrap="square" rtlCol="0">
                <a:spAutoFit/>
              </a:bodyPr>
              <a:lstStyle/>
              <a:p>
                <a:r>
                  <a:rPr lang="en-US" altLang="zh-CN" sz="1600" dirty="0">
                    <a:solidFill>
                      <a:srgbClr val="0000FF"/>
                    </a:solidFill>
                  </a:rPr>
                  <a:t>P</a:t>
                </a:r>
                <a:r>
                  <a:rPr lang="en-US" altLang="zh-CN" sz="1600" baseline="-25000" dirty="0">
                    <a:solidFill>
                      <a:srgbClr val="0000FF"/>
                    </a:solidFill>
                  </a:rPr>
                  <a:t>0</a:t>
                </a:r>
                <a:r>
                  <a:rPr lang="en-US" altLang="zh-CN" sz="1600" dirty="0">
                    <a:solidFill>
                      <a:srgbClr val="0000FF"/>
                    </a:solidFill>
                  </a:rPr>
                  <a:t> = </a:t>
                </a:r>
                <a:r>
                  <a:rPr lang="zh-CN" altLang="en-US" sz="1600" dirty="0">
                    <a:solidFill>
                      <a:srgbClr val="0000FF"/>
                    </a:solidFill>
                  </a:rPr>
                  <a:t>成功传输</a:t>
                </a:r>
                <a:r>
                  <a:rPr lang="en-US" altLang="zh-CN" sz="1600" dirty="0">
                    <a:solidFill>
                      <a:srgbClr val="0000FF"/>
                    </a:solidFill>
                  </a:rPr>
                  <a:t>1</a:t>
                </a:r>
                <a:r>
                  <a:rPr lang="zh-CN" altLang="en-US" sz="1600" dirty="0">
                    <a:solidFill>
                      <a:srgbClr val="0000FF"/>
                    </a:solidFill>
                  </a:rPr>
                  <a:t>帧的概率 </a:t>
                </a:r>
                <a:endParaRPr lang="en-US" altLang="zh-CN" sz="1600" dirty="0">
                  <a:solidFill>
                    <a:srgbClr val="0000FF"/>
                  </a:solidFill>
                </a:endParaRPr>
              </a:p>
              <a:p>
                <a:r>
                  <a:rPr lang="en-US" altLang="zh-CN" sz="1600" dirty="0">
                    <a:solidFill>
                      <a:srgbClr val="0000FF"/>
                    </a:solidFill>
                  </a:rPr>
                  <a:t>= </a:t>
                </a:r>
                <a:r>
                  <a:rPr lang="zh-CN" altLang="en-US" sz="1600" dirty="0">
                    <a:solidFill>
                      <a:srgbClr val="0000FF"/>
                    </a:solidFill>
                  </a:rPr>
                  <a:t>冲突危险周期（</a:t>
                </a:r>
                <a:r>
                  <a:rPr lang="en-US" altLang="zh-CN" sz="1600" dirty="0">
                    <a:solidFill>
                      <a:srgbClr val="0000FF"/>
                    </a:solidFill>
                  </a:rPr>
                  <a:t>2</a:t>
                </a:r>
                <a:r>
                  <a:rPr lang="zh-CN" altLang="en-US" sz="1600" dirty="0">
                    <a:solidFill>
                      <a:srgbClr val="0000FF"/>
                    </a:solidFill>
                  </a:rPr>
                  <a:t>个帧时）   内没有帧的概率 </a:t>
                </a:r>
                <a:endParaRPr lang="en-US" altLang="zh-CN" sz="1600" dirty="0">
                  <a:solidFill>
                    <a:srgbClr val="0000FF"/>
                  </a:solidFill>
                </a:endParaRPr>
              </a:p>
              <a:p>
                <a:r>
                  <a:rPr lang="en-US" altLang="zh-CN" sz="1600" dirty="0">
                    <a:solidFill>
                      <a:srgbClr val="0000FF"/>
                    </a:solidFill>
                  </a:rPr>
                  <a:t>= </a:t>
                </a:r>
                <a14:m>
                  <m:oMath xmlns:m="http://schemas.openxmlformats.org/officeDocument/2006/math">
                    <m:f>
                      <m:fPr>
                        <m:ctrlPr>
                          <a:rPr lang="en-US" altLang="zh-CN" sz="1600" i="1" smtClean="0">
                            <a:solidFill>
                              <a:srgbClr val="0000FF"/>
                            </a:solidFill>
                            <a:latin typeface="Cambria Math" panose="02040503050406030204" pitchFamily="18" charset="0"/>
                          </a:rPr>
                        </m:ctrlPr>
                      </m:fPr>
                      <m:num>
                        <m:sSup>
                          <m:sSupPr>
                            <m:ctrlPr>
                              <a:rPr lang="en-US" altLang="zh-CN" sz="1600" i="1" smtClean="0">
                                <a:solidFill>
                                  <a:srgbClr val="0000FF"/>
                                </a:solidFill>
                                <a:latin typeface="Cambria Math" panose="02040503050406030204" pitchFamily="18" charset="0"/>
                              </a:rPr>
                            </m:ctrlPr>
                          </m:sSupPr>
                          <m:e>
                            <m:r>
                              <a:rPr lang="en-US" altLang="zh-CN" sz="1600" b="0" i="1" smtClean="0">
                                <a:solidFill>
                                  <a:srgbClr val="0000FF"/>
                                </a:solidFill>
                                <a:latin typeface="Cambria Math" panose="02040503050406030204" pitchFamily="18" charset="0"/>
                              </a:rPr>
                              <m:t>(2</m:t>
                            </m:r>
                            <m:r>
                              <a:rPr lang="en-US" altLang="zh-CN" sz="1600" b="0" i="1" smtClean="0">
                                <a:solidFill>
                                  <a:srgbClr val="0000FF"/>
                                </a:solidFill>
                                <a:latin typeface="Cambria Math" panose="02040503050406030204" pitchFamily="18" charset="0"/>
                              </a:rPr>
                              <m:t>𝐺</m:t>
                            </m:r>
                            <m:r>
                              <a:rPr lang="en-US" altLang="zh-CN" sz="1600" b="0" i="1" smtClean="0">
                                <a:solidFill>
                                  <a:srgbClr val="0000FF"/>
                                </a:solidFill>
                                <a:latin typeface="Cambria Math" panose="02040503050406030204" pitchFamily="18" charset="0"/>
                              </a:rPr>
                              <m:t>)</m:t>
                            </m:r>
                          </m:e>
                          <m:sup>
                            <m:r>
                              <a:rPr lang="en-US" altLang="zh-CN" sz="1600" b="0" i="1" smtClean="0">
                                <a:solidFill>
                                  <a:srgbClr val="0000FF"/>
                                </a:solidFill>
                                <a:latin typeface="Cambria Math" panose="02040503050406030204" pitchFamily="18" charset="0"/>
                              </a:rPr>
                              <m:t>0</m:t>
                            </m:r>
                          </m:sup>
                        </m:sSup>
                        <m:sSup>
                          <m:sSupPr>
                            <m:ctrlPr>
                              <a:rPr lang="en-US" altLang="zh-CN" sz="1600" i="1" smtClean="0">
                                <a:solidFill>
                                  <a:srgbClr val="0000FF"/>
                                </a:solidFill>
                                <a:latin typeface="Cambria Math" panose="02040503050406030204" pitchFamily="18" charset="0"/>
                              </a:rPr>
                            </m:ctrlPr>
                          </m:sSupPr>
                          <m:e>
                            <m:r>
                              <a:rPr lang="en-US" altLang="zh-CN" sz="1600" b="0" i="1" smtClean="0">
                                <a:solidFill>
                                  <a:srgbClr val="0000FF"/>
                                </a:solidFill>
                                <a:latin typeface="Cambria Math" panose="02040503050406030204" pitchFamily="18" charset="0"/>
                              </a:rPr>
                              <m:t>𝑒</m:t>
                            </m:r>
                          </m:e>
                          <m:sup>
                            <m:r>
                              <a:rPr lang="en-US" altLang="zh-CN" sz="1600" b="0" i="1" smtClean="0">
                                <a:solidFill>
                                  <a:srgbClr val="0000FF"/>
                                </a:solidFill>
                                <a:latin typeface="Cambria Math" panose="02040503050406030204" pitchFamily="18" charset="0"/>
                              </a:rPr>
                              <m:t>−2</m:t>
                            </m:r>
                            <m:r>
                              <a:rPr lang="en-US" altLang="zh-CN" sz="1600" b="0" i="1" smtClean="0">
                                <a:solidFill>
                                  <a:srgbClr val="0000FF"/>
                                </a:solidFill>
                                <a:latin typeface="Cambria Math" panose="02040503050406030204" pitchFamily="18" charset="0"/>
                              </a:rPr>
                              <m:t>𝐺</m:t>
                            </m:r>
                          </m:sup>
                        </m:sSup>
                      </m:num>
                      <m:den>
                        <m:r>
                          <a:rPr lang="en-US" altLang="zh-CN" sz="1600" b="0" i="1" smtClean="0">
                            <a:solidFill>
                              <a:srgbClr val="0000FF"/>
                            </a:solidFill>
                            <a:latin typeface="Cambria Math" panose="02040503050406030204" pitchFamily="18" charset="0"/>
                          </a:rPr>
                          <m:t>0!</m:t>
                        </m:r>
                      </m:den>
                    </m:f>
                  </m:oMath>
                </a14:m>
                <a:r>
                  <a:rPr lang="zh-CN" altLang="en-US" sz="1600" dirty="0">
                    <a:solidFill>
                      <a:srgbClr val="0000FF"/>
                    </a:solidFill>
                  </a:rPr>
                  <a:t> </a:t>
                </a:r>
                <a:r>
                  <a:rPr lang="en-US" altLang="zh-CN" sz="1600" dirty="0">
                    <a:solidFill>
                      <a:srgbClr val="0000FF"/>
                    </a:solidFill>
                  </a:rPr>
                  <a:t>= </a:t>
                </a:r>
                <a14:m>
                  <m:oMath xmlns:m="http://schemas.openxmlformats.org/officeDocument/2006/math">
                    <m:sSup>
                      <m:sSupPr>
                        <m:ctrlPr>
                          <a:rPr lang="en-US" altLang="zh-CN" sz="1600" i="1">
                            <a:solidFill>
                              <a:srgbClr val="0000FF"/>
                            </a:solidFill>
                            <a:latin typeface="Cambria Math" panose="02040503050406030204" pitchFamily="18" charset="0"/>
                          </a:rPr>
                        </m:ctrlPr>
                      </m:sSupPr>
                      <m:e>
                        <m:r>
                          <a:rPr lang="en-US" altLang="zh-CN" sz="1600" i="1">
                            <a:solidFill>
                              <a:srgbClr val="0000FF"/>
                            </a:solidFill>
                            <a:latin typeface="Cambria Math" panose="02040503050406030204" pitchFamily="18" charset="0"/>
                          </a:rPr>
                          <m:t>𝑒</m:t>
                        </m:r>
                      </m:e>
                      <m:sup>
                        <m:r>
                          <a:rPr lang="en-US" altLang="zh-CN" sz="1600" i="1">
                            <a:solidFill>
                              <a:srgbClr val="0000FF"/>
                            </a:solidFill>
                            <a:latin typeface="Cambria Math" panose="02040503050406030204" pitchFamily="18" charset="0"/>
                          </a:rPr>
                          <m:t>−</m:t>
                        </m:r>
                        <m:r>
                          <a:rPr lang="en-US" altLang="zh-CN" sz="1600" b="0" i="1" smtClean="0">
                            <a:solidFill>
                              <a:srgbClr val="0000FF"/>
                            </a:solidFill>
                            <a:latin typeface="Cambria Math" panose="02040503050406030204" pitchFamily="18" charset="0"/>
                          </a:rPr>
                          <m:t>2</m:t>
                        </m:r>
                        <m:r>
                          <a:rPr lang="en-US" altLang="zh-CN" sz="1600" i="1">
                            <a:solidFill>
                              <a:srgbClr val="0000FF"/>
                            </a:solidFill>
                            <a:latin typeface="Cambria Math" panose="02040503050406030204" pitchFamily="18" charset="0"/>
                          </a:rPr>
                          <m:t>𝐺</m:t>
                        </m:r>
                      </m:sup>
                    </m:sSup>
                  </m:oMath>
                </a14:m>
                <a:endParaRPr lang="zh-CN" altLang="en-US" sz="1600" dirty="0">
                  <a:solidFill>
                    <a:srgbClr val="0000FF"/>
                  </a:solidFill>
                </a:endParaRPr>
              </a:p>
            </p:txBody>
          </p:sp>
        </mc:Choice>
        <mc:Fallback xmlns="">
          <p:sp>
            <p:nvSpPr>
              <p:cNvPr id="4" name="文本框 3">
                <a:extLst>
                  <a:ext uri="{FF2B5EF4-FFF2-40B4-BE49-F238E27FC236}">
                    <a16:creationId xmlns:a16="http://schemas.microsoft.com/office/drawing/2014/main" id="{D464AE7A-E46E-47D0-B636-6C3CC8396D23}"/>
                  </a:ext>
                </a:extLst>
              </p:cNvPr>
              <p:cNvSpPr txBox="1">
                <a:spLocks noRot="1" noChangeAspect="1" noMove="1" noResize="1" noEditPoints="1" noAdjustHandles="1" noChangeArrowheads="1" noChangeShapeType="1" noTextEdit="1"/>
              </p:cNvSpPr>
              <p:nvPr/>
            </p:nvSpPr>
            <p:spPr>
              <a:xfrm>
                <a:off x="6144699" y="4463716"/>
                <a:ext cx="2542101" cy="1224310"/>
              </a:xfrm>
              <a:prstGeom prst="rect">
                <a:avLst/>
              </a:prstGeom>
              <a:blipFill>
                <a:blip r:embed="rId4"/>
                <a:stretch>
                  <a:fillRect l="-1439" t="-1493" r="-7434" b="-9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3021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type="body" idx="1"/>
          </p:nvPr>
        </p:nvSpPr>
        <p:spPr/>
        <p:txBody>
          <a:bodyPr/>
          <a:lstStyle/>
          <a:p>
            <a:pPr marL="101600" indent="0">
              <a:buNone/>
            </a:pPr>
            <a:r>
              <a:rPr lang="en-US" altLang="zh-CN" dirty="0"/>
              <a:t>A pure ALOHA network transmits 200-bit frames on a shared channel of 200 kbps. </a:t>
            </a:r>
          </a:p>
          <a:p>
            <a:pPr marL="101600" indent="0">
              <a:buNone/>
            </a:pPr>
            <a:r>
              <a:rPr lang="en-US" altLang="zh-CN" dirty="0"/>
              <a:t>What is the throughput if the system (all stations together) produces</a:t>
            </a:r>
          </a:p>
          <a:p>
            <a:pPr marL="101600" indent="0">
              <a:buNone/>
            </a:pPr>
            <a:r>
              <a:rPr lang="en-US" altLang="zh-CN" dirty="0"/>
              <a:t>   a. 1000 frames per second?</a:t>
            </a:r>
          </a:p>
          <a:p>
            <a:pPr marL="101600" indent="0">
              <a:buNone/>
            </a:pPr>
            <a:r>
              <a:rPr lang="en-US" altLang="zh-CN" dirty="0"/>
              <a:t>   b. 500 frames per second?</a:t>
            </a:r>
          </a:p>
          <a:p>
            <a:pPr marL="101600" indent="0">
              <a:buNone/>
            </a:pPr>
            <a:r>
              <a:rPr lang="en-US" altLang="zh-CN" dirty="0"/>
              <a:t>   c. 250 frames per second?</a:t>
            </a:r>
          </a:p>
          <a:p>
            <a:pPr marL="101600" indent="0">
              <a:buNone/>
            </a:pPr>
            <a:endParaRPr lang="zh-CN" altLang="en-US" dirty="0"/>
          </a:p>
        </p:txBody>
      </p:sp>
      <p:sp>
        <p:nvSpPr>
          <p:cNvPr id="5" name="标题 4"/>
          <p:cNvSpPr>
            <a:spLocks noGrp="1"/>
          </p:cNvSpPr>
          <p:nvPr>
            <p:ph type="title"/>
          </p:nvPr>
        </p:nvSpPr>
        <p:spPr/>
        <p:txBody>
          <a:bodyPr/>
          <a:lstStyle/>
          <a:p>
            <a:r>
              <a:rPr lang="en-US" altLang="zh-CN"/>
              <a:t>Example</a:t>
            </a:r>
            <a:endParaRPr lang="zh-CN" altLang="en-US"/>
          </a:p>
        </p:txBody>
      </p:sp>
    </p:spTree>
    <p:extLst>
      <p:ext uri="{BB962C8B-B14F-4D97-AF65-F5344CB8AC3E}">
        <p14:creationId xmlns:p14="http://schemas.microsoft.com/office/powerpoint/2010/main" val="2786323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type="body" idx="1"/>
          </p:nvPr>
        </p:nvSpPr>
        <p:spPr/>
        <p:txBody>
          <a:bodyPr/>
          <a:lstStyle/>
          <a:p>
            <a:pPr marL="101600" indent="0">
              <a:buNone/>
            </a:pPr>
            <a:r>
              <a:rPr lang="en-US" altLang="zh-CN" sz="2000" dirty="0">
                <a:ea typeface="宋体" panose="02010600030101010101" pitchFamily="2" charset="-122"/>
              </a:rPr>
              <a:t>The frame time is 200 bits/200 kbps or 1 </a:t>
            </a:r>
            <a:r>
              <a:rPr lang="en-US" altLang="zh-CN" sz="2000" dirty="0" err="1">
                <a:ea typeface="宋体" panose="02010600030101010101" pitchFamily="2" charset="-122"/>
              </a:rPr>
              <a:t>ms.</a:t>
            </a:r>
            <a:endParaRPr lang="en-US" altLang="zh-CN" sz="2000" dirty="0">
              <a:ea typeface="宋体" panose="02010600030101010101" pitchFamily="2" charset="-122"/>
            </a:endParaRPr>
          </a:p>
          <a:p>
            <a:pPr marL="101600" indent="0">
              <a:buNone/>
            </a:pPr>
            <a:r>
              <a:rPr lang="en-US" altLang="zh-CN" sz="2000" dirty="0">
                <a:solidFill>
                  <a:srgbClr val="FF0000"/>
                </a:solidFill>
                <a:ea typeface="宋体" panose="02010600030101010101" pitchFamily="2" charset="-122"/>
              </a:rPr>
              <a:t> a. </a:t>
            </a:r>
            <a:r>
              <a:rPr lang="en-US" altLang="zh-CN" sz="2000" dirty="0">
                <a:ea typeface="宋体" panose="02010600030101010101" pitchFamily="2" charset="-122"/>
              </a:rPr>
              <a:t>If the system creates 1000 frames per second, or 1 frame per millisecond, then </a:t>
            </a:r>
            <a:r>
              <a:rPr lang="en-US" altLang="zh-CN" sz="2000" b="1" dirty="0">
                <a:solidFill>
                  <a:srgbClr val="0000FF"/>
                </a:solidFill>
                <a:ea typeface="宋体" panose="02010600030101010101" pitchFamily="2" charset="-122"/>
              </a:rPr>
              <a:t>G = 1</a:t>
            </a:r>
            <a:r>
              <a:rPr lang="en-US" altLang="zh-CN" sz="2000" dirty="0">
                <a:ea typeface="宋体" panose="02010600030101010101" pitchFamily="2" charset="-122"/>
              </a:rPr>
              <a:t>. In this case S = G × e</a:t>
            </a:r>
            <a:r>
              <a:rPr lang="en-US" altLang="zh-CN" sz="2000" baseline="30000" dirty="0">
                <a:ea typeface="宋体" panose="02010600030101010101" pitchFamily="2" charset="-122"/>
              </a:rPr>
              <a:t>−2G </a:t>
            </a:r>
            <a:r>
              <a:rPr lang="en-US" altLang="zh-CN" sz="2000" dirty="0">
                <a:ea typeface="宋体" panose="02010600030101010101" pitchFamily="2" charset="-122"/>
              </a:rPr>
              <a:t>= 0.135 (13.5%). This means that the throughput is 1000 × 0.135 = 135 frames. Only 135 frames out of 1000 will probably survive.</a:t>
            </a:r>
          </a:p>
          <a:p>
            <a:pPr marL="101600" indent="0" algn="just">
              <a:buNone/>
            </a:pPr>
            <a:r>
              <a:rPr lang="en-US" altLang="zh-CN" sz="2000" dirty="0">
                <a:solidFill>
                  <a:srgbClr val="FF0000"/>
                </a:solidFill>
                <a:latin typeface="Calibri" panose="020F0502020204030204" pitchFamily="34" charset="0"/>
                <a:ea typeface="宋体" panose="02010600030101010101" pitchFamily="2" charset="-122"/>
                <a:cs typeface="Calibri" panose="020F0502020204030204" pitchFamily="34" charset="0"/>
              </a:rPr>
              <a:t>b</a:t>
            </a:r>
            <a:r>
              <a:rPr lang="en-US" altLang="zh-CN" sz="2000" dirty="0">
                <a:solidFill>
                  <a:srgbClr val="FF0000"/>
                </a:solidFill>
                <a:ea typeface="宋体" panose="02010600030101010101" pitchFamily="2" charset="-122"/>
              </a:rPr>
              <a:t>. </a:t>
            </a:r>
            <a:r>
              <a:rPr lang="en-US" altLang="zh-CN" sz="2000" dirty="0">
                <a:ea typeface="宋体" panose="02010600030101010101" pitchFamily="2" charset="-122"/>
              </a:rPr>
              <a:t>If the system creates 500 frames per second, or 1/2 frames per millisecond, then </a:t>
            </a:r>
            <a:r>
              <a:rPr lang="en-US" altLang="zh-CN" sz="2000" b="1" dirty="0">
                <a:solidFill>
                  <a:srgbClr val="0000FF"/>
                </a:solidFill>
                <a:ea typeface="宋体" panose="02010600030101010101" pitchFamily="2" charset="-122"/>
              </a:rPr>
              <a:t>G = 1/2</a:t>
            </a:r>
            <a:r>
              <a:rPr lang="en-US" altLang="zh-CN" sz="2000" dirty="0">
                <a:ea typeface="宋体" panose="02010600030101010101" pitchFamily="2" charset="-122"/>
              </a:rPr>
              <a:t>. In this case S = G × e</a:t>
            </a:r>
            <a:r>
              <a:rPr lang="en-US" altLang="zh-CN" sz="2000" baseline="30000" dirty="0">
                <a:ea typeface="宋体" panose="02010600030101010101" pitchFamily="2" charset="-122"/>
              </a:rPr>
              <a:t>−2G </a:t>
            </a:r>
            <a:r>
              <a:rPr lang="en-US" altLang="zh-CN" sz="2000" dirty="0">
                <a:ea typeface="宋体" panose="02010600030101010101" pitchFamily="2" charset="-122"/>
              </a:rPr>
              <a:t>= 0.184 (18.4%). This means that the throughput is 500 × 0.184 = 92. Only 92 frames out of 500 will probably survive. </a:t>
            </a:r>
          </a:p>
          <a:p>
            <a:pPr marL="101600" indent="0" algn="just">
              <a:buNone/>
            </a:pPr>
            <a:r>
              <a:rPr lang="en-US" altLang="zh-CN" sz="2000" dirty="0">
                <a:ea typeface="宋体" panose="02010600030101010101" pitchFamily="2" charset="-122"/>
              </a:rPr>
              <a:t> </a:t>
            </a:r>
            <a:r>
              <a:rPr lang="en-US" altLang="zh-CN" sz="2000" dirty="0">
                <a:solidFill>
                  <a:srgbClr val="FF0000"/>
                </a:solidFill>
                <a:ea typeface="宋体" panose="02010600030101010101" pitchFamily="2" charset="-122"/>
              </a:rPr>
              <a:t>c. </a:t>
            </a:r>
            <a:r>
              <a:rPr lang="en-US" altLang="zh-CN" sz="2000" dirty="0">
                <a:ea typeface="宋体" panose="02010600030101010101" pitchFamily="2" charset="-122"/>
              </a:rPr>
              <a:t>If the system creates 250 frames per second, or 1/4 frames per millisecond, then </a:t>
            </a:r>
            <a:r>
              <a:rPr lang="en-US" altLang="zh-CN" sz="2000" b="1" dirty="0">
                <a:solidFill>
                  <a:srgbClr val="0000FF"/>
                </a:solidFill>
                <a:ea typeface="宋体" panose="02010600030101010101" pitchFamily="2" charset="-122"/>
              </a:rPr>
              <a:t>G = 1/4</a:t>
            </a:r>
            <a:r>
              <a:rPr lang="en-US" altLang="zh-CN" sz="2000" dirty="0">
                <a:ea typeface="宋体" panose="02010600030101010101" pitchFamily="2" charset="-122"/>
              </a:rPr>
              <a:t>. In this case S = G× e</a:t>
            </a:r>
            <a:r>
              <a:rPr lang="en-US" altLang="zh-CN" sz="2000" baseline="30000" dirty="0">
                <a:ea typeface="宋体" panose="02010600030101010101" pitchFamily="2" charset="-122"/>
              </a:rPr>
              <a:t>−2G </a:t>
            </a:r>
            <a:r>
              <a:rPr lang="en-US" altLang="zh-CN" sz="2000" dirty="0">
                <a:ea typeface="宋体" panose="02010600030101010101" pitchFamily="2" charset="-122"/>
              </a:rPr>
              <a:t>= 0.152 (15.2%). This means that the throughput is 250 × 0.152 = 38. Only 38 frames out of 250 will probably survive</a:t>
            </a:r>
          </a:p>
          <a:p>
            <a:pPr marL="101600" indent="0">
              <a:buNone/>
            </a:pPr>
            <a:endParaRPr lang="zh-CN" altLang="en-US" sz="2000" dirty="0"/>
          </a:p>
        </p:txBody>
      </p:sp>
      <p:sp>
        <p:nvSpPr>
          <p:cNvPr id="5" name="标题 4"/>
          <p:cNvSpPr>
            <a:spLocks noGrp="1"/>
          </p:cNvSpPr>
          <p:nvPr>
            <p:ph type="title"/>
          </p:nvPr>
        </p:nvSpPr>
        <p:spPr/>
        <p:txBody>
          <a:bodyPr/>
          <a:lstStyle/>
          <a:p>
            <a:r>
              <a:rPr lang="en-US" altLang="zh-CN"/>
              <a:t>Solution</a:t>
            </a:r>
            <a:endParaRPr lang="zh-CN" altLang="en-US"/>
          </a:p>
        </p:txBody>
      </p:sp>
    </p:spTree>
    <p:extLst>
      <p:ext uri="{BB962C8B-B14F-4D97-AF65-F5344CB8AC3E}">
        <p14:creationId xmlns:p14="http://schemas.microsoft.com/office/powerpoint/2010/main" val="584770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3"/>
          <p:cNvSpPr>
            <a:spLocks noGrp="1" noChangeArrowheads="1"/>
          </p:cNvSpPr>
          <p:nvPr>
            <p:ph type="body" idx="1"/>
          </p:nvPr>
        </p:nvSpPr>
        <p:spPr/>
        <p:txBody>
          <a:bodyPr>
            <a:normAutofit/>
          </a:bodyPr>
          <a:lstStyle/>
          <a:p>
            <a:pPr marL="285750" lvl="1"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将时间分为以</a:t>
            </a:r>
            <a:r>
              <a:rPr lang="zh-CN" altLang="en-US" sz="2400" b="1" dirty="0">
                <a:latin typeface="微软雅黑" panose="020B0503020204020204" pitchFamily="34" charset="-122"/>
                <a:ea typeface="微软雅黑" panose="020B0503020204020204" pitchFamily="34" charset="-122"/>
              </a:rPr>
              <a:t>一个帧时</a:t>
            </a:r>
            <a:r>
              <a:rPr lang="zh-CN" altLang="en-US" sz="2400" dirty="0">
                <a:latin typeface="微软雅黑" panose="020B0503020204020204" pitchFamily="34" charset="-122"/>
                <a:ea typeface="微软雅黑" panose="020B0503020204020204" pitchFamily="34" charset="-122"/>
              </a:rPr>
              <a:t>为单位的离散的时间片，每个时间片可以用来发送一个帧。站点有数据发送时，必须等到时间片的开始才能发送</a:t>
            </a:r>
            <a:endParaRPr lang="en-US" altLang="zh-CN" sz="2400" dirty="0">
              <a:latin typeface="微软雅黑" panose="020B0503020204020204" pitchFamily="34" charset="-122"/>
              <a:ea typeface="微软雅黑" panose="020B0503020204020204" pitchFamily="34" charset="-122"/>
            </a:endParaRPr>
          </a:p>
          <a:p>
            <a:pPr marL="685800" lvl="2" indent="-285750">
              <a:buFont typeface="Arial" panose="020B0604020202020204" pitchFamily="34" charset="0"/>
              <a:buChar char="•"/>
            </a:pPr>
            <a:r>
              <a:rPr lang="en-US" altLang="zh-CN" sz="2000" dirty="0">
                <a:ea typeface="宋体" panose="02010600030101010101" pitchFamily="2" charset="-122"/>
              </a:rPr>
              <a:t>Low load wastes slots, high loads causes collisions. </a:t>
            </a:r>
            <a:r>
              <a:rPr lang="en-US" altLang="zh-CN" sz="2000" dirty="0">
                <a:latin typeface="微软雅黑" panose="020B0503020204020204" pitchFamily="34" charset="-122"/>
                <a:ea typeface="微软雅黑" panose="020B0503020204020204" pitchFamily="34" charset="-122"/>
              </a:rPr>
              <a:t>Requires sync of clocks</a:t>
            </a:r>
          </a:p>
          <a:p>
            <a:pPr marL="685800" lvl="2" indent="-285750">
              <a:buFont typeface="Arial" panose="020B0604020202020204" pitchFamily="34" charset="0"/>
              <a:buChar char="•"/>
            </a:pPr>
            <a:r>
              <a:rPr lang="en-US" altLang="zh-CN" sz="2000" dirty="0">
                <a:ea typeface="宋体" panose="02010600030101010101" pitchFamily="2" charset="-122"/>
              </a:rPr>
              <a:t>Applied in Internet access over cable, multiple RFID tags talk to the same RFID reader</a:t>
            </a:r>
            <a:endParaRPr lang="en-US" altLang="zh-CN" sz="1800" dirty="0">
              <a:ea typeface="宋体" panose="02010600030101010101" pitchFamily="2" charset="-122"/>
            </a:endParaRPr>
          </a:p>
          <a:p>
            <a:pPr>
              <a:buClr>
                <a:schemeClr val="accent2"/>
              </a:buClr>
            </a:pPr>
            <a:r>
              <a:rPr lang="en-US" altLang="zh-CN" dirty="0">
                <a:ea typeface="宋体" panose="02010600030101010101" pitchFamily="2" charset="-122"/>
              </a:rPr>
              <a:t>Slotted ALOHA is </a:t>
            </a:r>
            <a:r>
              <a:rPr lang="en-US" altLang="zh-CN" b="1" dirty="0">
                <a:ea typeface="宋体" panose="02010600030101010101" pitchFamily="2" charset="-122"/>
              </a:rPr>
              <a:t>twice</a:t>
            </a:r>
            <a:r>
              <a:rPr lang="en-US" altLang="zh-CN" dirty="0">
                <a:ea typeface="宋体" panose="02010600030101010101" pitchFamily="2" charset="-122"/>
              </a:rPr>
              <a:t> as efficient as pure ALOHA </a:t>
            </a:r>
          </a:p>
          <a:p>
            <a:pPr lvl="1">
              <a:buClr>
                <a:schemeClr val="accent2"/>
              </a:buClr>
            </a:pPr>
            <a:r>
              <a:rPr lang="en-US" altLang="zh-CN" dirty="0">
                <a:latin typeface="微软雅黑" panose="020B0503020204020204" pitchFamily="34" charset="-122"/>
                <a:ea typeface="微软雅黑" panose="020B0503020204020204" pitchFamily="34" charset="-122"/>
              </a:rPr>
              <a:t>Vulnerable period = 1</a:t>
            </a:r>
            <a:r>
              <a:rPr lang="zh-CN" altLang="en-US" dirty="0">
                <a:latin typeface="微软雅黑" panose="020B0503020204020204" pitchFamily="34" charset="-122"/>
                <a:ea typeface="微软雅黑" panose="020B0503020204020204" pitchFamily="34" charset="-122"/>
              </a:rPr>
              <a:t>个帧时。</a:t>
            </a:r>
            <a:r>
              <a:rPr lang="en-US" altLang="zh-CN" dirty="0">
                <a:latin typeface="+mn-lt"/>
                <a:ea typeface="宋体" pitchFamily="2" charset="-122"/>
              </a:rPr>
              <a:t>P</a:t>
            </a:r>
            <a:r>
              <a:rPr lang="en-US" altLang="zh-CN" baseline="-18000" dirty="0">
                <a:latin typeface="+mn-lt"/>
                <a:ea typeface="宋体" pitchFamily="2" charset="-122"/>
              </a:rPr>
              <a:t>0 </a:t>
            </a:r>
            <a:r>
              <a:rPr lang="en-US" altLang="zh-CN" dirty="0">
                <a:latin typeface="+mn-lt"/>
                <a:ea typeface="宋体" pitchFamily="2" charset="-122"/>
              </a:rPr>
              <a:t>= e</a:t>
            </a:r>
            <a:r>
              <a:rPr lang="en-US" altLang="zh-CN" baseline="30000" dirty="0">
                <a:latin typeface="+mn-lt"/>
                <a:ea typeface="宋体" pitchFamily="2" charset="-122"/>
              </a:rPr>
              <a:t>-G</a:t>
            </a:r>
            <a:r>
              <a:rPr lang="en-US" altLang="zh-CN" dirty="0">
                <a:latin typeface="+mn-lt"/>
                <a:ea typeface="宋体" pitchFamily="2" charset="-122"/>
              </a:rPr>
              <a:t> ,S = Ge</a:t>
            </a:r>
            <a:r>
              <a:rPr lang="en-US" altLang="zh-CN" baseline="30000" dirty="0">
                <a:latin typeface="+mn-lt"/>
                <a:ea typeface="宋体" pitchFamily="2" charset="-122"/>
              </a:rPr>
              <a:t>-G</a:t>
            </a:r>
          </a:p>
          <a:p>
            <a:pPr lvl="1">
              <a:buClr>
                <a:schemeClr val="accent2"/>
              </a:buClr>
            </a:pPr>
            <a:r>
              <a:rPr lang="en-US" altLang="zh-CN" dirty="0"/>
              <a:t>Throughput: maximum </a:t>
            </a:r>
            <a:r>
              <a:rPr lang="en-US" altLang="zh-CN" dirty="0">
                <a:latin typeface="+mn-lt"/>
                <a:ea typeface="宋体" pitchFamily="2" charset="-122"/>
              </a:rPr>
              <a:t>at G = 1 with  S = 1/e</a:t>
            </a:r>
            <a:r>
              <a:rPr lang="en-US" altLang="zh-CN" dirty="0"/>
              <a:t> (about 0.368)</a:t>
            </a:r>
          </a:p>
          <a:p>
            <a:pPr lvl="1">
              <a:buClr>
                <a:schemeClr val="accent2"/>
              </a:buClr>
            </a:pPr>
            <a:endParaRPr lang="en-US" altLang="zh-CN" dirty="0">
              <a:latin typeface="+mn-lt"/>
              <a:ea typeface="宋体" pitchFamily="2" charset="-122"/>
            </a:endParaRPr>
          </a:p>
          <a:p>
            <a:endParaRPr lang="en-US" altLang="zh-CN" dirty="0">
              <a:latin typeface="微软雅黑" panose="020B0503020204020204" pitchFamily="34" charset="-122"/>
              <a:ea typeface="微软雅黑" panose="020B0503020204020204" pitchFamily="34" charset="-122"/>
            </a:endParaRPr>
          </a:p>
        </p:txBody>
      </p:sp>
      <p:sp>
        <p:nvSpPr>
          <p:cNvPr id="4" name="标题 3">
            <a:extLst>
              <a:ext uri="{FF2B5EF4-FFF2-40B4-BE49-F238E27FC236}">
                <a16:creationId xmlns:a16="http://schemas.microsoft.com/office/drawing/2014/main" id="{3E3C6736-E54D-45C5-BA26-405148498756}"/>
              </a:ext>
            </a:extLst>
          </p:cNvPr>
          <p:cNvSpPr>
            <a:spLocks noGrp="1"/>
          </p:cNvSpPr>
          <p:nvPr>
            <p:ph type="title"/>
          </p:nvPr>
        </p:nvSpPr>
        <p:spPr/>
        <p:txBody>
          <a:bodyPr/>
          <a:lstStyle/>
          <a:p>
            <a:r>
              <a:rPr lang="en-US" altLang="zh-CN" dirty="0"/>
              <a:t>Slotted ALOHA</a:t>
            </a:r>
            <a:endParaRPr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4207521-1705-4DAD-8A9E-60FB45CB96B3}"/>
                  </a:ext>
                </a:extLst>
              </p:cNvPr>
              <p:cNvSpPr txBox="1"/>
              <p:nvPr/>
            </p:nvSpPr>
            <p:spPr>
              <a:xfrm>
                <a:off x="617907" y="5640517"/>
                <a:ext cx="7908185" cy="485646"/>
              </a:xfrm>
              <a:prstGeom prst="rect">
                <a:avLst/>
              </a:prstGeom>
              <a:noFill/>
            </p:spPr>
            <p:txBody>
              <a:bodyPr wrap="square" rtlCol="0">
                <a:spAutoFit/>
              </a:bodyPr>
              <a:lstStyle/>
              <a:p>
                <a:r>
                  <a:rPr lang="en-US" altLang="zh-CN" sz="1600" dirty="0">
                    <a:solidFill>
                      <a:srgbClr val="0000FF"/>
                    </a:solidFill>
                  </a:rPr>
                  <a:t>P</a:t>
                </a:r>
                <a:r>
                  <a:rPr lang="en-US" altLang="zh-CN" sz="1600" baseline="-25000" dirty="0">
                    <a:solidFill>
                      <a:srgbClr val="0000FF"/>
                    </a:solidFill>
                  </a:rPr>
                  <a:t>0</a:t>
                </a:r>
                <a:r>
                  <a:rPr lang="en-US" altLang="zh-CN" sz="1600" dirty="0">
                    <a:solidFill>
                      <a:srgbClr val="0000FF"/>
                    </a:solidFill>
                  </a:rPr>
                  <a:t> = </a:t>
                </a:r>
                <a:r>
                  <a:rPr lang="zh-CN" altLang="en-US" sz="1600" dirty="0">
                    <a:solidFill>
                      <a:srgbClr val="0000FF"/>
                    </a:solidFill>
                  </a:rPr>
                  <a:t>成功传输</a:t>
                </a:r>
                <a:r>
                  <a:rPr lang="en-US" altLang="zh-CN" sz="1600" dirty="0">
                    <a:solidFill>
                      <a:srgbClr val="0000FF"/>
                    </a:solidFill>
                  </a:rPr>
                  <a:t>1</a:t>
                </a:r>
                <a:r>
                  <a:rPr lang="zh-CN" altLang="en-US" sz="1600" dirty="0">
                    <a:solidFill>
                      <a:srgbClr val="0000FF"/>
                    </a:solidFill>
                  </a:rPr>
                  <a:t>帧的概率 </a:t>
                </a:r>
                <a:r>
                  <a:rPr lang="en-US" altLang="zh-CN" sz="1600" dirty="0">
                    <a:solidFill>
                      <a:srgbClr val="0000FF"/>
                    </a:solidFill>
                  </a:rPr>
                  <a:t>= </a:t>
                </a:r>
                <a:r>
                  <a:rPr lang="zh-CN" altLang="en-US" sz="1600" dirty="0">
                    <a:solidFill>
                      <a:srgbClr val="0000FF"/>
                    </a:solidFill>
                  </a:rPr>
                  <a:t>冲突危险周期（</a:t>
                </a:r>
                <a:r>
                  <a:rPr lang="en-US" altLang="zh-CN" sz="1600" dirty="0">
                    <a:solidFill>
                      <a:srgbClr val="0000FF"/>
                    </a:solidFill>
                  </a:rPr>
                  <a:t>1</a:t>
                </a:r>
                <a:r>
                  <a:rPr lang="zh-CN" altLang="en-US" sz="1600" dirty="0">
                    <a:solidFill>
                      <a:srgbClr val="0000FF"/>
                    </a:solidFill>
                  </a:rPr>
                  <a:t>个帧时）内没有帧的概率  </a:t>
                </a:r>
                <a:r>
                  <a:rPr lang="en-US" altLang="zh-CN" sz="1600" dirty="0">
                    <a:solidFill>
                      <a:srgbClr val="0000FF"/>
                    </a:solidFill>
                  </a:rPr>
                  <a:t>= </a:t>
                </a:r>
                <a14:m>
                  <m:oMath xmlns:m="http://schemas.openxmlformats.org/officeDocument/2006/math">
                    <m:f>
                      <m:fPr>
                        <m:ctrlPr>
                          <a:rPr lang="en-US" altLang="zh-CN" sz="1600" i="1" smtClean="0">
                            <a:solidFill>
                              <a:srgbClr val="0000FF"/>
                            </a:solidFill>
                            <a:latin typeface="Cambria Math" panose="02040503050406030204" pitchFamily="18" charset="0"/>
                          </a:rPr>
                        </m:ctrlPr>
                      </m:fPr>
                      <m:num>
                        <m:sSup>
                          <m:sSupPr>
                            <m:ctrlPr>
                              <a:rPr lang="en-US" altLang="zh-CN" sz="1600" i="1" smtClean="0">
                                <a:solidFill>
                                  <a:srgbClr val="0000FF"/>
                                </a:solidFill>
                                <a:latin typeface="Cambria Math" panose="02040503050406030204" pitchFamily="18" charset="0"/>
                              </a:rPr>
                            </m:ctrlPr>
                          </m:sSupPr>
                          <m:e>
                            <m:r>
                              <a:rPr lang="en-US" altLang="zh-CN" sz="1600" b="0" i="1" smtClean="0">
                                <a:solidFill>
                                  <a:srgbClr val="0000FF"/>
                                </a:solidFill>
                                <a:latin typeface="Cambria Math" panose="02040503050406030204" pitchFamily="18" charset="0"/>
                              </a:rPr>
                              <m:t>(</m:t>
                            </m:r>
                            <m:r>
                              <a:rPr lang="en-US" altLang="zh-CN" sz="1600" b="0" i="1" smtClean="0">
                                <a:solidFill>
                                  <a:srgbClr val="0000FF"/>
                                </a:solidFill>
                                <a:latin typeface="Cambria Math" panose="02040503050406030204" pitchFamily="18" charset="0"/>
                              </a:rPr>
                              <m:t>𝐺</m:t>
                            </m:r>
                            <m:r>
                              <a:rPr lang="en-US" altLang="zh-CN" sz="1600" b="0" i="1" smtClean="0">
                                <a:solidFill>
                                  <a:srgbClr val="0000FF"/>
                                </a:solidFill>
                                <a:latin typeface="Cambria Math" panose="02040503050406030204" pitchFamily="18" charset="0"/>
                              </a:rPr>
                              <m:t>)</m:t>
                            </m:r>
                          </m:e>
                          <m:sup>
                            <m:r>
                              <a:rPr lang="en-US" altLang="zh-CN" sz="1600" b="0" i="1" smtClean="0">
                                <a:solidFill>
                                  <a:srgbClr val="0000FF"/>
                                </a:solidFill>
                                <a:latin typeface="Cambria Math" panose="02040503050406030204" pitchFamily="18" charset="0"/>
                              </a:rPr>
                              <m:t>0</m:t>
                            </m:r>
                          </m:sup>
                        </m:sSup>
                        <m:sSup>
                          <m:sSupPr>
                            <m:ctrlPr>
                              <a:rPr lang="en-US" altLang="zh-CN" sz="1600" i="1" smtClean="0">
                                <a:solidFill>
                                  <a:srgbClr val="0000FF"/>
                                </a:solidFill>
                                <a:latin typeface="Cambria Math" panose="02040503050406030204" pitchFamily="18" charset="0"/>
                              </a:rPr>
                            </m:ctrlPr>
                          </m:sSupPr>
                          <m:e>
                            <m:r>
                              <a:rPr lang="en-US" altLang="zh-CN" sz="1600" b="0" i="1" smtClean="0">
                                <a:solidFill>
                                  <a:srgbClr val="0000FF"/>
                                </a:solidFill>
                                <a:latin typeface="Cambria Math" panose="02040503050406030204" pitchFamily="18" charset="0"/>
                              </a:rPr>
                              <m:t>𝑒</m:t>
                            </m:r>
                          </m:e>
                          <m:sup>
                            <m:r>
                              <a:rPr lang="en-US" altLang="zh-CN" sz="1600" b="0" i="1" smtClean="0">
                                <a:solidFill>
                                  <a:srgbClr val="0000FF"/>
                                </a:solidFill>
                                <a:latin typeface="Cambria Math" panose="02040503050406030204" pitchFamily="18" charset="0"/>
                              </a:rPr>
                              <m:t>−</m:t>
                            </m:r>
                            <m:r>
                              <a:rPr lang="en-US" altLang="zh-CN" sz="1600" b="0" i="1" smtClean="0">
                                <a:solidFill>
                                  <a:srgbClr val="0000FF"/>
                                </a:solidFill>
                                <a:latin typeface="Cambria Math" panose="02040503050406030204" pitchFamily="18" charset="0"/>
                              </a:rPr>
                              <m:t>𝐺</m:t>
                            </m:r>
                          </m:sup>
                        </m:sSup>
                      </m:num>
                      <m:den>
                        <m:r>
                          <a:rPr lang="en-US" altLang="zh-CN" sz="1600" b="0" i="1" smtClean="0">
                            <a:solidFill>
                              <a:srgbClr val="0000FF"/>
                            </a:solidFill>
                            <a:latin typeface="Cambria Math" panose="02040503050406030204" pitchFamily="18" charset="0"/>
                          </a:rPr>
                          <m:t>0!</m:t>
                        </m:r>
                      </m:den>
                    </m:f>
                  </m:oMath>
                </a14:m>
                <a:r>
                  <a:rPr lang="zh-CN" altLang="en-US" sz="1600" dirty="0">
                    <a:solidFill>
                      <a:srgbClr val="0000FF"/>
                    </a:solidFill>
                  </a:rPr>
                  <a:t> </a:t>
                </a:r>
                <a:r>
                  <a:rPr lang="en-US" altLang="zh-CN" sz="1600" dirty="0">
                    <a:solidFill>
                      <a:srgbClr val="0000FF"/>
                    </a:solidFill>
                  </a:rPr>
                  <a:t>= </a:t>
                </a:r>
                <a14:m>
                  <m:oMath xmlns:m="http://schemas.openxmlformats.org/officeDocument/2006/math">
                    <m:sSup>
                      <m:sSupPr>
                        <m:ctrlPr>
                          <a:rPr lang="en-US" altLang="zh-CN" sz="1600" i="1">
                            <a:solidFill>
                              <a:srgbClr val="0000FF"/>
                            </a:solidFill>
                            <a:latin typeface="Cambria Math" panose="02040503050406030204" pitchFamily="18" charset="0"/>
                          </a:rPr>
                        </m:ctrlPr>
                      </m:sSupPr>
                      <m:e>
                        <m:r>
                          <a:rPr lang="en-US" altLang="zh-CN" sz="1600" i="1">
                            <a:solidFill>
                              <a:srgbClr val="0000FF"/>
                            </a:solidFill>
                            <a:latin typeface="Cambria Math" panose="02040503050406030204" pitchFamily="18" charset="0"/>
                          </a:rPr>
                          <m:t>𝑒</m:t>
                        </m:r>
                      </m:e>
                      <m:sup>
                        <m:r>
                          <a:rPr lang="en-US" altLang="zh-CN" sz="1600" i="1">
                            <a:solidFill>
                              <a:srgbClr val="0000FF"/>
                            </a:solidFill>
                            <a:latin typeface="Cambria Math" panose="02040503050406030204" pitchFamily="18" charset="0"/>
                          </a:rPr>
                          <m:t>−</m:t>
                        </m:r>
                        <m:r>
                          <a:rPr lang="en-US" altLang="zh-CN" sz="1600" i="1">
                            <a:solidFill>
                              <a:srgbClr val="0000FF"/>
                            </a:solidFill>
                            <a:latin typeface="Cambria Math" panose="02040503050406030204" pitchFamily="18" charset="0"/>
                          </a:rPr>
                          <m:t>𝐺</m:t>
                        </m:r>
                      </m:sup>
                    </m:sSup>
                  </m:oMath>
                </a14:m>
                <a:endParaRPr lang="zh-CN" altLang="en-US" sz="1600" dirty="0">
                  <a:solidFill>
                    <a:srgbClr val="0000FF"/>
                  </a:solidFill>
                </a:endParaRPr>
              </a:p>
            </p:txBody>
          </p:sp>
        </mc:Choice>
        <mc:Fallback xmlns="">
          <p:sp>
            <p:nvSpPr>
              <p:cNvPr id="6" name="文本框 5">
                <a:extLst>
                  <a:ext uri="{FF2B5EF4-FFF2-40B4-BE49-F238E27FC236}">
                    <a16:creationId xmlns:a16="http://schemas.microsoft.com/office/drawing/2014/main" id="{E4207521-1705-4DAD-8A9E-60FB45CB96B3}"/>
                  </a:ext>
                </a:extLst>
              </p:cNvPr>
              <p:cNvSpPr txBox="1">
                <a:spLocks noRot="1" noChangeAspect="1" noMove="1" noResize="1" noEditPoints="1" noAdjustHandles="1" noChangeArrowheads="1" noChangeShapeType="1" noTextEdit="1"/>
              </p:cNvSpPr>
              <p:nvPr/>
            </p:nvSpPr>
            <p:spPr>
              <a:xfrm>
                <a:off x="617907" y="5640517"/>
                <a:ext cx="7908185" cy="485646"/>
              </a:xfrm>
              <a:prstGeom prst="rect">
                <a:avLst/>
              </a:prstGeom>
              <a:blipFill>
                <a:blip r:embed="rId3"/>
                <a:stretch>
                  <a:fillRect l="-385" b="-3750"/>
                </a:stretch>
              </a:blipFill>
            </p:spPr>
            <p:txBody>
              <a:bodyPr/>
              <a:lstStyle/>
              <a:p>
                <a:r>
                  <a:rPr lang="zh-CN" alt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Content Placeholder 2"/>
          <p:cNvSpPr>
            <a:spLocks noGrp="1"/>
          </p:cNvSpPr>
          <p:nvPr>
            <p:ph type="body" idx="1"/>
          </p:nvPr>
        </p:nvSpPr>
        <p:spPr>
          <a:xfrm>
            <a:off x="457200" y="1600200"/>
            <a:ext cx="5431536" cy="4525963"/>
          </a:xfrm>
        </p:spPr>
        <p:txBody>
          <a:bodyPr/>
          <a:lstStyle/>
          <a:p>
            <a:r>
              <a:rPr lang="en-US" altLang="zh-CN" dirty="0">
                <a:ea typeface="宋体" panose="02010600030101010101" pitchFamily="2" charset="-122"/>
              </a:rPr>
              <a:t>Responsible for deciding who sends next on a multi-access link</a:t>
            </a:r>
          </a:p>
          <a:p>
            <a:pPr lvl="1"/>
            <a:r>
              <a:rPr lang="en-US" altLang="zh-CN" dirty="0">
                <a:ea typeface="宋体" panose="02010600030101010101" pitchFamily="2" charset="-122"/>
              </a:rPr>
              <a:t>An important part of the link layer, especially for LANs</a:t>
            </a:r>
          </a:p>
        </p:txBody>
      </p:sp>
      <p:sp>
        <p:nvSpPr>
          <p:cNvPr id="7170" name="Title 1"/>
          <p:cNvSpPr>
            <a:spLocks noGrp="1"/>
          </p:cNvSpPr>
          <p:nvPr>
            <p:ph type="title"/>
          </p:nvPr>
        </p:nvSpPr>
        <p:spPr/>
        <p:txBody>
          <a:bodyPr/>
          <a:lstStyle/>
          <a:p>
            <a:r>
              <a:rPr lang="en-US" altLang="zh-CN">
                <a:ea typeface="宋体" panose="02010600030101010101" pitchFamily="2" charset="-122"/>
              </a:rPr>
              <a:t>The MAC Sublayer</a:t>
            </a:r>
          </a:p>
        </p:txBody>
      </p:sp>
      <p:grpSp>
        <p:nvGrpSpPr>
          <p:cNvPr id="7173" name="Group 26"/>
          <p:cNvGrpSpPr>
            <a:grpSpLocks/>
          </p:cNvGrpSpPr>
          <p:nvPr/>
        </p:nvGrpSpPr>
        <p:grpSpPr bwMode="auto">
          <a:xfrm>
            <a:off x="6753225" y="2257425"/>
            <a:ext cx="1466850" cy="1930400"/>
            <a:chOff x="6753225" y="2638425"/>
            <a:chExt cx="1466850" cy="1930400"/>
          </a:xfrm>
        </p:grpSpPr>
        <p:sp>
          <p:nvSpPr>
            <p:cNvPr id="7176" name="Rectangle 4"/>
            <p:cNvSpPr>
              <a:spLocks noChangeArrowheads="1"/>
            </p:cNvSpPr>
            <p:nvPr/>
          </p:nvSpPr>
          <p:spPr bwMode="auto">
            <a:xfrm>
              <a:off x="6753225" y="4187825"/>
              <a:ext cx="1447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7177" name="Rectangle 5"/>
            <p:cNvSpPr>
              <a:spLocks noChangeArrowheads="1"/>
            </p:cNvSpPr>
            <p:nvPr/>
          </p:nvSpPr>
          <p:spPr bwMode="auto">
            <a:xfrm>
              <a:off x="6753225" y="3806825"/>
              <a:ext cx="1447800" cy="381000"/>
            </a:xfrm>
            <a:prstGeom prst="rect">
              <a:avLst/>
            </a:prstGeom>
            <a:solidFill>
              <a:srgbClr val="FF2BD8">
                <a:alpha val="50195"/>
              </a:srgbClr>
            </a:solidFill>
            <a:ln w="9525">
              <a:solidFill>
                <a:schemeClr val="tx1"/>
              </a:solidFill>
              <a:miter lim="800000"/>
              <a:headEnd/>
              <a:tailEnd/>
            </a:ln>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7178" name="Rectangle 6"/>
            <p:cNvSpPr>
              <a:spLocks noChangeArrowheads="1"/>
            </p:cNvSpPr>
            <p:nvPr/>
          </p:nvSpPr>
          <p:spPr bwMode="auto">
            <a:xfrm>
              <a:off x="6753225" y="3416300"/>
              <a:ext cx="1447800" cy="381000"/>
            </a:xfrm>
            <a:prstGeom prst="rect">
              <a:avLst/>
            </a:prstGeom>
            <a:solidFill>
              <a:schemeClr val="bg1"/>
            </a:solidFill>
            <a:ln w="9525">
              <a:solidFill>
                <a:schemeClr val="tx1"/>
              </a:solidFill>
              <a:miter lim="800000"/>
              <a:headEnd/>
              <a:tailEnd/>
            </a:ln>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7179" name="Rectangle 7"/>
            <p:cNvSpPr>
              <a:spLocks noChangeArrowheads="1"/>
            </p:cNvSpPr>
            <p:nvPr/>
          </p:nvSpPr>
          <p:spPr bwMode="auto">
            <a:xfrm>
              <a:off x="6753225" y="3035300"/>
              <a:ext cx="1447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7180" name="Rectangle 10"/>
            <p:cNvSpPr>
              <a:spLocks noChangeArrowheads="1"/>
            </p:cNvSpPr>
            <p:nvPr/>
          </p:nvSpPr>
          <p:spPr bwMode="auto">
            <a:xfrm>
              <a:off x="6753225" y="2657475"/>
              <a:ext cx="1447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en-US" altLang="zh-CN" sz="1800">
                <a:ea typeface="宋体" panose="02010600030101010101" pitchFamily="2" charset="-122"/>
              </a:endParaRPr>
            </a:p>
          </p:txBody>
        </p:sp>
        <p:sp>
          <p:nvSpPr>
            <p:cNvPr id="7181" name="Text Box 11"/>
            <p:cNvSpPr txBox="1">
              <a:spLocks noChangeArrowheads="1"/>
            </p:cNvSpPr>
            <p:nvPr/>
          </p:nvSpPr>
          <p:spPr bwMode="auto">
            <a:xfrm>
              <a:off x="6916738" y="4162425"/>
              <a:ext cx="11318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Physical</a:t>
              </a:r>
            </a:p>
          </p:txBody>
        </p:sp>
        <p:sp>
          <p:nvSpPr>
            <p:cNvPr id="7182" name="Text Box 12"/>
            <p:cNvSpPr txBox="1">
              <a:spLocks noChangeArrowheads="1"/>
            </p:cNvSpPr>
            <p:nvPr/>
          </p:nvSpPr>
          <p:spPr bwMode="auto">
            <a:xfrm>
              <a:off x="7145975" y="3797300"/>
              <a:ext cx="6559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Link</a:t>
              </a:r>
            </a:p>
          </p:txBody>
        </p:sp>
        <p:sp>
          <p:nvSpPr>
            <p:cNvPr id="7183" name="Text Box 13"/>
            <p:cNvSpPr txBox="1">
              <a:spLocks noChangeArrowheads="1"/>
            </p:cNvSpPr>
            <p:nvPr/>
          </p:nvSpPr>
          <p:spPr bwMode="auto">
            <a:xfrm>
              <a:off x="6904038" y="3432175"/>
              <a:ext cx="1116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Network</a:t>
              </a:r>
            </a:p>
          </p:txBody>
        </p:sp>
        <p:sp>
          <p:nvSpPr>
            <p:cNvPr id="7184" name="Text Box 14"/>
            <p:cNvSpPr txBox="1">
              <a:spLocks noChangeArrowheads="1"/>
            </p:cNvSpPr>
            <p:nvPr/>
          </p:nvSpPr>
          <p:spPr bwMode="auto">
            <a:xfrm>
              <a:off x="6818313" y="3035300"/>
              <a:ext cx="127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Transport</a:t>
              </a:r>
            </a:p>
          </p:txBody>
        </p:sp>
        <p:sp>
          <p:nvSpPr>
            <p:cNvPr id="7185" name="Text Box 17"/>
            <p:cNvSpPr txBox="1">
              <a:spLocks noChangeArrowheads="1"/>
            </p:cNvSpPr>
            <p:nvPr/>
          </p:nvSpPr>
          <p:spPr bwMode="auto">
            <a:xfrm>
              <a:off x="6791325" y="2638425"/>
              <a:ext cx="1428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ea typeface="宋体" panose="02010600030101010101" pitchFamily="2" charset="-122"/>
                </a:rPr>
                <a:t>Application</a:t>
              </a:r>
            </a:p>
          </p:txBody>
        </p:sp>
      </p:grpSp>
      <p:sp>
        <p:nvSpPr>
          <p:cNvPr id="7174" name="TextBox 30"/>
          <p:cNvSpPr txBox="1">
            <a:spLocks noChangeArrowheads="1"/>
          </p:cNvSpPr>
          <p:nvPr/>
        </p:nvSpPr>
        <p:spPr bwMode="auto">
          <a:xfrm>
            <a:off x="5046663" y="4489450"/>
            <a:ext cx="1820862" cy="368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MAC is in here!</a:t>
            </a:r>
          </a:p>
        </p:txBody>
      </p:sp>
      <p:sp>
        <p:nvSpPr>
          <p:cNvPr id="32" name="Freeform 31"/>
          <p:cNvSpPr/>
          <p:nvPr/>
        </p:nvSpPr>
        <p:spPr bwMode="auto">
          <a:xfrm rot="19132956">
            <a:off x="5513388" y="3892550"/>
            <a:ext cx="1300162" cy="244475"/>
          </a:xfrm>
          <a:custGeom>
            <a:avLst/>
            <a:gdLst>
              <a:gd name="connsiteX0" fmla="*/ 0 w 523875"/>
              <a:gd name="connsiteY0" fmla="*/ 103188 h 150813"/>
              <a:gd name="connsiteX1" fmla="*/ 219075 w 523875"/>
              <a:gd name="connsiteY1" fmla="*/ 7938 h 150813"/>
              <a:gd name="connsiteX2" fmla="*/ 523875 w 523875"/>
              <a:gd name="connsiteY2" fmla="*/ 150813 h 150813"/>
              <a:gd name="connsiteX0" fmla="*/ 0 w 523875"/>
              <a:gd name="connsiteY0" fmla="*/ 112713 h 160338"/>
              <a:gd name="connsiteX1" fmla="*/ 304800 w 523875"/>
              <a:gd name="connsiteY1" fmla="*/ 7938 h 160338"/>
              <a:gd name="connsiteX2" fmla="*/ 523875 w 523875"/>
              <a:gd name="connsiteY2" fmla="*/ 160338 h 160338"/>
              <a:gd name="connsiteX0" fmla="*/ 0 w 533400"/>
              <a:gd name="connsiteY0" fmla="*/ 106362 h 115887"/>
              <a:gd name="connsiteX1" fmla="*/ 304800 w 533400"/>
              <a:gd name="connsiteY1" fmla="*/ 1587 h 115887"/>
              <a:gd name="connsiteX2" fmla="*/ 533400 w 533400"/>
              <a:gd name="connsiteY2" fmla="*/ 115887 h 115887"/>
            </a:gdLst>
            <a:ahLst/>
            <a:cxnLst>
              <a:cxn ang="0">
                <a:pos x="connsiteX0" y="connsiteY0"/>
              </a:cxn>
              <a:cxn ang="0">
                <a:pos x="connsiteX1" y="connsiteY1"/>
              </a:cxn>
              <a:cxn ang="0">
                <a:pos x="connsiteX2" y="connsiteY2"/>
              </a:cxn>
            </a:cxnLst>
            <a:rect l="l" t="t" r="r" b="b"/>
            <a:pathLst>
              <a:path w="533400" h="115887">
                <a:moveTo>
                  <a:pt x="0" y="106362"/>
                </a:moveTo>
                <a:cubicBezTo>
                  <a:pt x="65881" y="54768"/>
                  <a:pt x="215900" y="0"/>
                  <a:pt x="304800" y="1587"/>
                </a:cubicBezTo>
                <a:cubicBezTo>
                  <a:pt x="393700" y="3174"/>
                  <a:pt x="424656" y="48418"/>
                  <a:pt x="533400" y="115887"/>
                </a:cubicBezTo>
              </a:path>
            </a:pathLst>
          </a:custGeom>
          <a:noFill/>
          <a:ln w="19050" cap="flat" cmpd="sng" algn="ctr">
            <a:solidFill>
              <a:schemeClr val="accent3">
                <a:lumMod val="60000"/>
                <a:lumOff val="40000"/>
              </a:schemeClr>
            </a:solidFill>
            <a:prstDash val="solid"/>
            <a:round/>
            <a:headEnd type="none" w="med" len="med"/>
            <a:tailEnd type="triangle" w="lg" len="lg"/>
          </a:ln>
          <a:effectLst/>
        </p:spPr>
        <p:txBody>
          <a:bodyPr/>
          <a:lstStyle/>
          <a:p>
            <a:pPr algn="ctr" eaLnBrk="1" hangingPunct="1">
              <a:defRPr/>
            </a:pPr>
            <a:endParaRPr lang="en-US">
              <a:latin typeface="Arial" charset="0"/>
              <a:cs typeface="Arial" charset="0"/>
            </a:endParaRPr>
          </a:p>
        </p:txBody>
      </p:sp>
      <p:pic>
        <p:nvPicPr>
          <p:cNvPr id="21" name="图片 4">
            <a:extLst>
              <a:ext uri="{FF2B5EF4-FFF2-40B4-BE49-F238E27FC236}">
                <a16:creationId xmlns:a16="http://schemas.microsoft.com/office/drawing/2014/main" id="{D8308FFB-2934-4F36-B580-610C6F7560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6158" y="4291891"/>
            <a:ext cx="7197762" cy="1822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dirty="0">
                <a:ea typeface="宋体" panose="02010600030101010101" pitchFamily="2" charset="-122"/>
              </a:rPr>
              <a:t>Throughput versus offered traffic</a:t>
            </a:r>
          </a:p>
        </p:txBody>
      </p:sp>
      <p:sp>
        <p:nvSpPr>
          <p:cNvPr id="5" name="Text Placeholder 4"/>
          <p:cNvSpPr>
            <a:spLocks noGrp="1"/>
          </p:cNvSpPr>
          <p:nvPr>
            <p:ph type="body" idx="1"/>
          </p:nvPr>
        </p:nvSpPr>
        <p:spPr>
          <a:xfrm>
            <a:off x="457199" y="5954337"/>
            <a:ext cx="8229600" cy="591961"/>
          </a:xfrm>
        </p:spPr>
        <p:txBody>
          <a:bodyPr/>
          <a:lstStyle/>
          <a:p>
            <a:pPr algn="ctr"/>
            <a:r>
              <a:rPr lang="en-US" altLang="en-US" dirty="0"/>
              <a:t>Throughput versus offered traffic for ALOHA systems</a:t>
            </a:r>
          </a:p>
        </p:txBody>
      </p:sp>
      <p:pic>
        <p:nvPicPr>
          <p:cNvPr id="3" name="Picture Placeholder 2" descr="Figure 4-3. Throughput versus offered traffic for ALOHA system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287379" y="3483227"/>
            <a:ext cx="5833735" cy="2686036"/>
          </a:xfrm>
        </p:spPr>
      </p:pic>
      <p:sp>
        <p:nvSpPr>
          <p:cNvPr id="6" name="矩形 5">
            <a:extLst>
              <a:ext uri="{FF2B5EF4-FFF2-40B4-BE49-F238E27FC236}">
                <a16:creationId xmlns:a16="http://schemas.microsoft.com/office/drawing/2014/main" id="{8C9F8D14-856A-4092-8D8C-6FEF8B7A622F}"/>
              </a:ext>
            </a:extLst>
          </p:cNvPr>
          <p:cNvSpPr/>
          <p:nvPr/>
        </p:nvSpPr>
        <p:spPr>
          <a:xfrm>
            <a:off x="562476" y="1208037"/>
            <a:ext cx="8019046" cy="646331"/>
          </a:xfrm>
          <a:prstGeom prst="rect">
            <a:avLst/>
          </a:prstGeom>
        </p:spPr>
        <p:txBody>
          <a:bodyPr wrap="square">
            <a:spAutoFit/>
          </a:bodyPr>
          <a:lstStyle/>
          <a:p>
            <a:pPr>
              <a:buClr>
                <a:schemeClr val="accent2"/>
              </a:buClr>
            </a:pPr>
            <a:r>
              <a:rPr lang="en-US" altLang="zh-CN" sz="1800" dirty="0"/>
              <a:t>Operating at higher values of G reduces the number of empties but increases the number of collisions exponentially. For slotted ALOHA systems,</a:t>
            </a:r>
          </a:p>
        </p:txBody>
      </p:sp>
      <p:pic>
        <p:nvPicPr>
          <p:cNvPr id="7" name="Picture 2">
            <a:extLst>
              <a:ext uri="{FF2B5EF4-FFF2-40B4-BE49-F238E27FC236}">
                <a16:creationId xmlns:a16="http://schemas.microsoft.com/office/drawing/2014/main" id="{FDC205DA-4FC8-420F-A62B-58F135B2BF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9427" y="1800089"/>
            <a:ext cx="5529637" cy="1178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a:extLst>
              <a:ext uri="{FF2B5EF4-FFF2-40B4-BE49-F238E27FC236}">
                <a16:creationId xmlns:a16="http://schemas.microsoft.com/office/drawing/2014/main" id="{C0117FF0-04E6-490E-A819-8FA333897AB9}"/>
              </a:ext>
            </a:extLst>
          </p:cNvPr>
          <p:cNvSpPr/>
          <p:nvPr/>
        </p:nvSpPr>
        <p:spPr>
          <a:xfrm>
            <a:off x="562476" y="2878107"/>
            <a:ext cx="7808495" cy="646331"/>
          </a:xfrm>
          <a:prstGeom prst="rect">
            <a:avLst/>
          </a:prstGeom>
        </p:spPr>
        <p:txBody>
          <a:bodyPr wrap="square">
            <a:spAutoFit/>
          </a:bodyPr>
          <a:lstStyle/>
          <a:p>
            <a:pPr>
              <a:buClr>
                <a:schemeClr val="accent2"/>
              </a:buClr>
            </a:pPr>
            <a:r>
              <a:rPr lang="en-US" altLang="zh-CN" sz="1800" dirty="0"/>
              <a:t>As a result of the exponential dependence of E upon G, small increases in the channel load can drastically reduce its performance. </a:t>
            </a:r>
            <a:endParaRPr lang="zh-CN" altLang="en-US" sz="1800" dirty="0"/>
          </a:p>
        </p:txBody>
      </p:sp>
    </p:spTree>
    <p:extLst>
      <p:ext uri="{BB962C8B-B14F-4D97-AF65-F5344CB8AC3E}">
        <p14:creationId xmlns:p14="http://schemas.microsoft.com/office/powerpoint/2010/main" val="3495240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D2C34B67-816F-4E6E-B35E-5C9368DF1E1C}"/>
              </a:ext>
            </a:extLst>
          </p:cNvPr>
          <p:cNvSpPr>
            <a:spLocks noGrp="1"/>
          </p:cNvSpPr>
          <p:nvPr>
            <p:ph type="body" idx="1"/>
          </p:nvPr>
        </p:nvSpPr>
        <p:spPr/>
        <p:txBody>
          <a:bodyPr/>
          <a:lstStyle/>
          <a:p>
            <a:pPr marL="101600" indent="0">
              <a:buNone/>
            </a:pPr>
            <a:r>
              <a:rPr lang="en-US" altLang="zh-CN" sz="2000" dirty="0">
                <a:ea typeface="宋体" pitchFamily="2" charset="-122"/>
              </a:rPr>
              <a:t>Measurement of a slotted ALOHA channel with an infinite number of users show that 20 percent of slots are idle .</a:t>
            </a:r>
          </a:p>
          <a:p>
            <a:pPr marL="101600" indent="0" eaLnBrk="1" hangingPunct="1">
              <a:buNone/>
            </a:pPr>
            <a:r>
              <a:rPr lang="en-US" altLang="zh-CN" sz="2000" dirty="0">
                <a:ea typeface="宋体" pitchFamily="2" charset="-122"/>
              </a:rPr>
              <a:t>a) What is the channel load, G?</a:t>
            </a:r>
          </a:p>
          <a:p>
            <a:pPr marL="101600" indent="0" eaLnBrk="1" hangingPunct="1">
              <a:buNone/>
            </a:pPr>
            <a:r>
              <a:rPr lang="en-US" altLang="zh-CN" sz="2000" dirty="0">
                <a:ea typeface="宋体" pitchFamily="2" charset="-122"/>
              </a:rPr>
              <a:t>b) What is the throughput?</a:t>
            </a:r>
          </a:p>
          <a:p>
            <a:pPr marL="101600" indent="0" eaLnBrk="1" hangingPunct="1">
              <a:buNone/>
            </a:pPr>
            <a:r>
              <a:rPr lang="en-US" altLang="zh-CN" sz="2000" dirty="0">
                <a:ea typeface="宋体" pitchFamily="2" charset="-122"/>
              </a:rPr>
              <a:t>c) Is the channel underloaded or overloaded?</a:t>
            </a:r>
          </a:p>
          <a:p>
            <a:pPr marL="101600" indent="0" eaLnBrk="1" hangingPunct="1">
              <a:buNone/>
            </a:pPr>
            <a:endParaRPr lang="en-US" altLang="zh-CN" sz="2000" dirty="0">
              <a:ea typeface="宋体" pitchFamily="2" charset="-122"/>
            </a:endParaRPr>
          </a:p>
          <a:p>
            <a:pPr marL="101600" indent="0">
              <a:buNone/>
            </a:pPr>
            <a:r>
              <a:rPr lang="en-US" altLang="zh-CN" sz="2000" dirty="0">
                <a:ea typeface="宋体" pitchFamily="2" charset="-122"/>
              </a:rPr>
              <a:t>a) </a:t>
            </a:r>
            <a:r>
              <a:rPr lang="en-US" altLang="zh-CN" sz="1800" b="1" dirty="0">
                <a:ea typeface="宋体" pitchFamily="2" charset="-122"/>
              </a:rPr>
              <a:t>Poisson distribution: </a:t>
            </a:r>
            <a:r>
              <a:rPr lang="en-US" altLang="zh-CN" sz="2000" b="1" dirty="0">
                <a:ea typeface="宋体" pitchFamily="2" charset="-122"/>
              </a:rPr>
              <a:t>        </a:t>
            </a:r>
            <a:r>
              <a:rPr lang="en-US" altLang="zh-CN" sz="2000" dirty="0" err="1">
                <a:solidFill>
                  <a:srgbClr val="FF3300"/>
                </a:solidFill>
                <a:ea typeface="宋体" pitchFamily="2" charset="-122"/>
              </a:rPr>
              <a:t>P</a:t>
            </a:r>
            <a:r>
              <a:rPr lang="en-US" altLang="zh-CN" sz="2000" baseline="-25000" dirty="0" err="1">
                <a:solidFill>
                  <a:srgbClr val="FF3300"/>
                </a:solidFill>
                <a:ea typeface="宋体" pitchFamily="2" charset="-122"/>
              </a:rPr>
              <a:t>r</a:t>
            </a:r>
            <a:r>
              <a:rPr lang="en-US" altLang="zh-CN" sz="2000" dirty="0">
                <a:solidFill>
                  <a:srgbClr val="FF3300"/>
                </a:solidFill>
                <a:ea typeface="宋体" pitchFamily="2" charset="-122"/>
              </a:rPr>
              <a:t>[k] = </a:t>
            </a:r>
            <a:r>
              <a:rPr lang="en-US" altLang="zh-CN" sz="2000" dirty="0" err="1">
                <a:solidFill>
                  <a:srgbClr val="FF3300"/>
                </a:solidFill>
                <a:ea typeface="宋体" pitchFamily="2" charset="-122"/>
              </a:rPr>
              <a:t>G</a:t>
            </a:r>
            <a:r>
              <a:rPr lang="en-US" altLang="zh-CN" sz="2000" baseline="30000" dirty="0" err="1">
                <a:solidFill>
                  <a:srgbClr val="FF3300"/>
                </a:solidFill>
                <a:ea typeface="宋体" pitchFamily="2" charset="-122"/>
              </a:rPr>
              <a:t>k</a:t>
            </a:r>
            <a:r>
              <a:rPr lang="en-US" altLang="zh-CN" sz="2000" dirty="0" err="1">
                <a:solidFill>
                  <a:srgbClr val="FF3300"/>
                </a:solidFill>
                <a:ea typeface="宋体" pitchFamily="2" charset="-122"/>
              </a:rPr>
              <a:t>e</a:t>
            </a:r>
            <a:r>
              <a:rPr lang="en-US" altLang="zh-CN" sz="2000" baseline="30000" dirty="0">
                <a:solidFill>
                  <a:srgbClr val="FF3300"/>
                </a:solidFill>
                <a:ea typeface="宋体" pitchFamily="2" charset="-122"/>
              </a:rPr>
              <a:t>-G</a:t>
            </a:r>
            <a:r>
              <a:rPr lang="en-US" altLang="zh-CN" sz="2000" dirty="0">
                <a:solidFill>
                  <a:srgbClr val="FF3300"/>
                </a:solidFill>
                <a:ea typeface="宋体" pitchFamily="2" charset="-122"/>
              </a:rPr>
              <a:t>/k!</a:t>
            </a:r>
          </a:p>
          <a:p>
            <a:pPr marL="1016000" lvl="2" indent="0">
              <a:lnSpc>
                <a:spcPct val="80000"/>
              </a:lnSpc>
              <a:buNone/>
            </a:pPr>
            <a:r>
              <a:rPr lang="en-US" altLang="zh-CN" sz="1800" dirty="0">
                <a:ea typeface="宋体" pitchFamily="2" charset="-122"/>
              </a:rPr>
              <a:t>P</a:t>
            </a:r>
            <a:r>
              <a:rPr lang="en-US" altLang="zh-CN" sz="1800" baseline="-25000" dirty="0">
                <a:ea typeface="宋体" pitchFamily="2" charset="-122"/>
              </a:rPr>
              <a:t>0 </a:t>
            </a:r>
            <a:r>
              <a:rPr lang="en-US" altLang="zh-CN" sz="1800" dirty="0">
                <a:ea typeface="宋体" pitchFamily="2" charset="-122"/>
              </a:rPr>
              <a:t>= e</a:t>
            </a:r>
            <a:r>
              <a:rPr lang="en-US" altLang="zh-CN" sz="1800" baseline="30000" dirty="0">
                <a:ea typeface="宋体" pitchFamily="2" charset="-122"/>
              </a:rPr>
              <a:t>-G </a:t>
            </a:r>
            <a:r>
              <a:rPr lang="en-US" altLang="zh-CN" sz="1800" dirty="0">
                <a:ea typeface="宋体" pitchFamily="2" charset="-122"/>
              </a:rPr>
              <a:t> = 0.2, so  G = -lnP</a:t>
            </a:r>
            <a:r>
              <a:rPr lang="en-US" altLang="zh-CN" sz="1800" baseline="-25000" dirty="0">
                <a:ea typeface="宋体" pitchFamily="2" charset="-122"/>
              </a:rPr>
              <a:t>0</a:t>
            </a:r>
            <a:r>
              <a:rPr lang="en-US" altLang="zh-CN" sz="1800" dirty="0">
                <a:ea typeface="宋体" pitchFamily="2" charset="-122"/>
              </a:rPr>
              <a:t> = -ln 0.2 = 1.6</a:t>
            </a:r>
          </a:p>
          <a:p>
            <a:pPr marL="101600" indent="0">
              <a:buNone/>
            </a:pPr>
            <a:r>
              <a:rPr lang="en-US" altLang="zh-CN" sz="2000" dirty="0">
                <a:ea typeface="宋体" pitchFamily="2" charset="-122"/>
              </a:rPr>
              <a:t>b) S = G*e</a:t>
            </a:r>
            <a:r>
              <a:rPr lang="en-US" altLang="zh-CN" sz="2000" baseline="30000" dirty="0">
                <a:ea typeface="宋体" pitchFamily="2" charset="-122"/>
              </a:rPr>
              <a:t>-G</a:t>
            </a:r>
            <a:r>
              <a:rPr lang="en-US" altLang="zh-CN" sz="2000" dirty="0">
                <a:ea typeface="宋体" pitchFamily="2" charset="-122"/>
              </a:rPr>
              <a:t> = G*0.2 = 1.6*0.2 = 0.32</a:t>
            </a:r>
          </a:p>
          <a:p>
            <a:pPr marL="101600" indent="0">
              <a:buNone/>
            </a:pPr>
            <a:r>
              <a:rPr lang="en-US" altLang="zh-CN" sz="2000" dirty="0">
                <a:ea typeface="宋体" pitchFamily="2" charset="-122"/>
              </a:rPr>
              <a:t>c) G =  1.6 &gt; 1, so the channel  is overloaded.</a:t>
            </a:r>
          </a:p>
          <a:p>
            <a:pPr marL="101600" indent="0">
              <a:buNone/>
            </a:pPr>
            <a:endParaRPr lang="en-US" altLang="zh-CN" sz="2000" dirty="0">
              <a:ea typeface="宋体" pitchFamily="2" charset="-122"/>
            </a:endParaRPr>
          </a:p>
          <a:p>
            <a:pPr marL="101600" indent="0">
              <a:buNone/>
            </a:pPr>
            <a:endParaRPr lang="zh-CN" altLang="en-US" sz="2000" dirty="0"/>
          </a:p>
        </p:txBody>
      </p:sp>
      <p:sp>
        <p:nvSpPr>
          <p:cNvPr id="5" name="标题 4">
            <a:extLst>
              <a:ext uri="{FF2B5EF4-FFF2-40B4-BE49-F238E27FC236}">
                <a16:creationId xmlns:a16="http://schemas.microsoft.com/office/drawing/2014/main" id="{D1CF11F9-079B-46BB-9682-4CBE2AE9CBA3}"/>
              </a:ext>
            </a:extLst>
          </p:cNvPr>
          <p:cNvSpPr>
            <a:spLocks noGrp="1"/>
          </p:cNvSpPr>
          <p:nvPr>
            <p:ph type="title"/>
          </p:nvPr>
        </p:nvSpPr>
        <p:spPr/>
        <p:txBody>
          <a:bodyPr/>
          <a:lstStyle/>
          <a:p>
            <a:r>
              <a:rPr lang="en-US" altLang="zh-CN" dirty="0">
                <a:ea typeface="宋体" pitchFamily="2" charset="-122"/>
              </a:rPr>
              <a:t>Example</a:t>
            </a:r>
            <a:endParaRPr lang="zh-CN" altLang="en-US" dirty="0"/>
          </a:p>
        </p:txBody>
      </p:sp>
    </p:spTree>
    <p:extLst>
      <p:ext uri="{BB962C8B-B14F-4D97-AF65-F5344CB8AC3E}">
        <p14:creationId xmlns:p14="http://schemas.microsoft.com/office/powerpoint/2010/main" val="2383501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Carrier Sense Multiple Access Protocols</a:t>
            </a:r>
          </a:p>
        </p:txBody>
      </p:sp>
      <p:sp>
        <p:nvSpPr>
          <p:cNvPr id="3" name="Text Placeholder 2"/>
          <p:cNvSpPr>
            <a:spLocks noGrp="1"/>
          </p:cNvSpPr>
          <p:nvPr>
            <p:ph type="body" idx="1"/>
          </p:nvPr>
        </p:nvSpPr>
        <p:spPr/>
        <p:txBody>
          <a:bodyPr/>
          <a:lstStyle/>
          <a:p>
            <a:r>
              <a:rPr lang="en-US" dirty="0"/>
              <a:t>Persistent and </a:t>
            </a:r>
            <a:r>
              <a:rPr lang="en-US" dirty="0" err="1"/>
              <a:t>nonpersistent</a:t>
            </a:r>
            <a:r>
              <a:rPr lang="en-US" dirty="0"/>
              <a:t> CSMA</a:t>
            </a:r>
          </a:p>
          <a:p>
            <a:pPr lvl="1"/>
            <a:r>
              <a:rPr lang="en-US" dirty="0"/>
              <a:t>1-persistent CSMA (Carrier Sense Multiple Access)</a:t>
            </a:r>
          </a:p>
          <a:p>
            <a:pPr lvl="1"/>
            <a:r>
              <a:rPr lang="en-US" dirty="0"/>
              <a:t>Nonpersistent CSMA </a:t>
            </a:r>
          </a:p>
          <a:p>
            <a:pPr lvl="1"/>
            <a:r>
              <a:rPr lang="en-US" dirty="0"/>
              <a:t>p-persistent CSMA</a:t>
            </a:r>
          </a:p>
          <a:p>
            <a:r>
              <a:rPr lang="en-US" dirty="0"/>
              <a:t>CSMA with collision detection</a:t>
            </a:r>
          </a:p>
          <a:p>
            <a:pPr lvl="1"/>
            <a:r>
              <a:rPr lang="en-US" dirty="0"/>
              <a:t>Known as CSMA/CD (CSMA with Collision Detection)</a:t>
            </a:r>
          </a:p>
          <a:p>
            <a:pPr lvl="1"/>
            <a:r>
              <a:rPr lang="en-US" dirty="0"/>
              <a:t>Basis of the classic Ethernet LAN</a:t>
            </a:r>
            <a:br>
              <a:rPr lang="en-US" dirty="0"/>
            </a:br>
            <a:endParaRPr lang="en-US" dirty="0"/>
          </a:p>
        </p:txBody>
      </p:sp>
    </p:spTree>
    <p:extLst>
      <p:ext uri="{BB962C8B-B14F-4D97-AF65-F5344CB8AC3E}">
        <p14:creationId xmlns:p14="http://schemas.microsoft.com/office/powerpoint/2010/main" val="179816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Content Placeholder 3"/>
          <p:cNvSpPr>
            <a:spLocks noGrp="1"/>
          </p:cNvSpPr>
          <p:nvPr>
            <p:ph type="body" idx="1"/>
          </p:nvPr>
        </p:nvSpPr>
        <p:spPr/>
        <p:txBody>
          <a:bodyPr/>
          <a:lstStyle/>
          <a:p>
            <a:r>
              <a:rPr lang="en-US" altLang="zh-CN" dirty="0">
                <a:ea typeface="宋体" panose="02010600030101010101" pitchFamily="2" charset="-122"/>
              </a:rPr>
              <a:t>CSMA improves on ALOHA by sensing the channel!</a:t>
            </a:r>
          </a:p>
          <a:p>
            <a:pPr lvl="1"/>
            <a:r>
              <a:rPr lang="en-US" altLang="zh-CN" dirty="0">
                <a:ea typeface="宋体" panose="02010600030101010101" pitchFamily="2" charset="-122"/>
              </a:rPr>
              <a:t>User doesn’t send if it senses someone else</a:t>
            </a:r>
          </a:p>
          <a:p>
            <a:pPr lvl="1"/>
            <a:r>
              <a:rPr lang="en-US" altLang="zh-CN" dirty="0">
                <a:ea typeface="宋体" panose="02010600030101010101" pitchFamily="2" charset="-122"/>
              </a:rPr>
              <a:t>Based on the principle “</a:t>
            </a:r>
            <a:r>
              <a:rPr lang="en-US" altLang="zh-CN" dirty="0">
                <a:solidFill>
                  <a:srgbClr val="0000FF"/>
                </a:solidFill>
                <a:ea typeface="宋体" panose="02010600030101010101" pitchFamily="2" charset="-122"/>
              </a:rPr>
              <a:t>sense before transmit</a:t>
            </a:r>
            <a:r>
              <a:rPr lang="en-US" altLang="zh-CN" dirty="0">
                <a:ea typeface="宋体" panose="02010600030101010101" pitchFamily="2" charset="-122"/>
              </a:rPr>
              <a:t>” or “</a:t>
            </a:r>
            <a:r>
              <a:rPr lang="en-US" altLang="zh-CN" dirty="0">
                <a:solidFill>
                  <a:srgbClr val="0000FF"/>
                </a:solidFill>
                <a:ea typeface="宋体" panose="02010600030101010101" pitchFamily="2" charset="-122"/>
              </a:rPr>
              <a:t>listen before talk</a:t>
            </a:r>
            <a:r>
              <a:rPr lang="en-US" altLang="zh-CN" dirty="0">
                <a:ea typeface="宋体" panose="02010600030101010101" pitchFamily="2" charset="-122"/>
              </a:rPr>
              <a:t>.”</a:t>
            </a:r>
          </a:p>
          <a:p>
            <a:pPr lvl="1"/>
            <a:endParaRPr lang="en-US" altLang="zh-CN" dirty="0">
              <a:ea typeface="宋体" panose="02010600030101010101" pitchFamily="2" charset="-122"/>
            </a:endParaRPr>
          </a:p>
          <a:p>
            <a:pPr marL="0" lvl="1" indent="0">
              <a:buNone/>
            </a:pPr>
            <a:endParaRPr lang="en-US" altLang="zh-CN" dirty="0">
              <a:ea typeface="宋体" panose="02010600030101010101" pitchFamily="2" charset="-122"/>
            </a:endParaRPr>
          </a:p>
          <a:p>
            <a:pPr marL="0" lvl="1" indent="0">
              <a:buNone/>
            </a:pPr>
            <a:endParaRPr lang="en-US" altLang="zh-CN" dirty="0">
              <a:ea typeface="宋体" panose="02010600030101010101" pitchFamily="2" charset="-122"/>
            </a:endParaRPr>
          </a:p>
        </p:txBody>
      </p:sp>
      <p:sp>
        <p:nvSpPr>
          <p:cNvPr id="16386" name="Title 1"/>
          <p:cNvSpPr>
            <a:spLocks noGrp="1"/>
          </p:cNvSpPr>
          <p:nvPr>
            <p:ph type="title"/>
          </p:nvPr>
        </p:nvSpPr>
        <p:spPr/>
        <p:txBody>
          <a:bodyPr/>
          <a:lstStyle/>
          <a:p>
            <a:r>
              <a:rPr lang="en-US" altLang="zh-CN" dirty="0">
                <a:ea typeface="宋体" panose="02010600030101010101" pitchFamily="2" charset="-122"/>
              </a:rPr>
              <a:t>CSMA</a:t>
            </a: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31" y="3538537"/>
            <a:ext cx="8669337"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F0FB4517-43DE-4B2A-A5A0-334978B0922F}"/>
              </a:ext>
            </a:extLst>
          </p:cNvPr>
          <p:cNvSpPr txBox="1"/>
          <p:nvPr/>
        </p:nvSpPr>
        <p:spPr>
          <a:xfrm>
            <a:off x="3874168" y="3176337"/>
            <a:ext cx="1395663" cy="400110"/>
          </a:xfrm>
          <a:prstGeom prst="rect">
            <a:avLst/>
          </a:prstGeom>
          <a:noFill/>
        </p:spPr>
        <p:txBody>
          <a:bodyPr wrap="square" rtlCol="0">
            <a:spAutoFit/>
          </a:bodyPr>
          <a:lstStyle/>
          <a:p>
            <a:r>
              <a:rPr lang="zh-CN" altLang="en-US" sz="2000" b="1" dirty="0">
                <a:solidFill>
                  <a:srgbClr val="0000FF"/>
                </a:solidFill>
              </a:rPr>
              <a:t>讲前先听</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p:txBody>
          <a:bodyPr/>
          <a:lstStyle/>
          <a:p>
            <a:r>
              <a:rPr lang="en-US" altLang="zh-CN" dirty="0">
                <a:ea typeface="宋体" panose="02010600030101010101" pitchFamily="2" charset="-122"/>
              </a:rPr>
              <a:t>Variations on what to do if the channel is busy:</a:t>
            </a:r>
          </a:p>
          <a:p>
            <a:pPr lvl="1"/>
            <a:r>
              <a:rPr lang="en-US" altLang="zh-CN" dirty="0">
                <a:ea typeface="宋体" panose="02010600030101010101" pitchFamily="2" charset="-122"/>
              </a:rPr>
              <a:t>1-persistent (greedy) sends as soon as idle</a:t>
            </a:r>
          </a:p>
          <a:p>
            <a:pPr lvl="1"/>
            <a:r>
              <a:rPr lang="en-US" altLang="zh-CN" dirty="0">
                <a:ea typeface="宋体" panose="02010600030101010101" pitchFamily="2" charset="-122"/>
              </a:rPr>
              <a:t>Nonpersistent waits a random time then tries again</a:t>
            </a:r>
          </a:p>
          <a:p>
            <a:pPr lvl="1"/>
            <a:r>
              <a:rPr lang="en-US" altLang="zh-CN" dirty="0">
                <a:ea typeface="宋体" panose="02010600030101010101" pitchFamily="2" charset="-122"/>
              </a:rPr>
              <a:t>p-persistent sends with probability p when idle</a:t>
            </a:r>
          </a:p>
          <a:p>
            <a:endParaRPr lang="zh-CN" altLang="en-US" dirty="0"/>
          </a:p>
        </p:txBody>
      </p:sp>
      <p:sp>
        <p:nvSpPr>
          <p:cNvPr id="2" name="标题 1"/>
          <p:cNvSpPr>
            <a:spLocks noGrp="1"/>
          </p:cNvSpPr>
          <p:nvPr>
            <p:ph type="title"/>
          </p:nvPr>
        </p:nvSpPr>
        <p:spPr/>
        <p:txBody>
          <a:bodyPr/>
          <a:lstStyle/>
          <a:p>
            <a:r>
              <a:rPr lang="en-US" altLang="zh-CN"/>
              <a:t>Behavior of three persistence methods</a:t>
            </a:r>
            <a:endParaRPr lang="zh-CN" altLang="en-US"/>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438" y="3269043"/>
            <a:ext cx="3505200" cy="160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548" y="3269043"/>
            <a:ext cx="4625975" cy="160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6219" y="4942437"/>
            <a:ext cx="6886574" cy="161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140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9088390-87B7-4D03-93CC-17314B6A30A9}"/>
              </a:ext>
            </a:extLst>
          </p:cNvPr>
          <p:cNvSpPr>
            <a:spLocks noGrp="1"/>
          </p:cNvSpPr>
          <p:nvPr>
            <p:ph type="body" idx="1"/>
          </p:nvPr>
        </p:nvSpPr>
        <p:spPr>
          <a:xfrm>
            <a:off x="457200" y="1600200"/>
            <a:ext cx="8229600" cy="4525963"/>
          </a:xfrm>
        </p:spPr>
        <p:txBody>
          <a:bodyPr/>
          <a:lstStyle/>
          <a:p>
            <a:pPr marL="342900" indent="-342900">
              <a:spcBef>
                <a:spcPts val="1200"/>
              </a:spcBef>
            </a:pPr>
            <a:r>
              <a:rPr lang="en-US" altLang="zh-CN" sz="2000" dirty="0">
                <a:latin typeface="微软雅黑" panose="020B0503020204020204" pitchFamily="34" charset="-122"/>
                <a:ea typeface="微软雅黑" panose="020B0503020204020204" pitchFamily="34" charset="-122"/>
              </a:rPr>
              <a:t>When a station has data to send, it first listens to the channel to see if anyone else is transmitting at that moment. </a:t>
            </a:r>
          </a:p>
          <a:p>
            <a:pPr marL="829818" lvl="1" indent="-342900">
              <a:spcBef>
                <a:spcPts val="1200"/>
              </a:spcBef>
            </a:pPr>
            <a:r>
              <a:rPr lang="en-US" altLang="zh-CN" sz="1800" dirty="0">
                <a:latin typeface="微软雅黑" panose="020B0503020204020204" pitchFamily="34" charset="-122"/>
                <a:ea typeface="微软雅黑" panose="020B0503020204020204" pitchFamily="34" charset="-122"/>
              </a:rPr>
              <a:t>If the channel is idle, the stations sends its data. (with a </a:t>
            </a:r>
            <a:r>
              <a:rPr lang="en-US" altLang="zh-CN" sz="1800" b="1" dirty="0">
                <a:latin typeface="微软雅黑" panose="020B0503020204020204" pitchFamily="34" charset="-122"/>
                <a:ea typeface="微软雅黑" panose="020B0503020204020204" pitchFamily="34" charset="-122"/>
              </a:rPr>
              <a:t>probability of 1</a:t>
            </a:r>
            <a:r>
              <a:rPr lang="en-US" altLang="zh-CN" sz="1800" dirty="0">
                <a:latin typeface="微软雅黑" panose="020B0503020204020204" pitchFamily="34" charset="-122"/>
                <a:ea typeface="微软雅黑" panose="020B0503020204020204" pitchFamily="34" charset="-122"/>
              </a:rPr>
              <a:t>) </a:t>
            </a:r>
          </a:p>
          <a:p>
            <a:pPr marL="829818" lvl="1" indent="-342900">
              <a:spcBef>
                <a:spcPts val="1200"/>
              </a:spcBef>
            </a:pPr>
            <a:r>
              <a:rPr lang="en-US" altLang="zh-CN" sz="1800" dirty="0">
                <a:latin typeface="微软雅黑" panose="020B0503020204020204" pitchFamily="34" charset="-122"/>
                <a:ea typeface="微软雅黑" panose="020B0503020204020204" pitchFamily="34" charset="-122"/>
              </a:rPr>
              <a:t>if the channel is busy, the station just waits until it becomes idle (</a:t>
            </a:r>
            <a:r>
              <a:rPr lang="en-US" altLang="zh-CN" sz="1800" b="1" dirty="0">
                <a:latin typeface="微软雅黑" panose="020B0503020204020204" pitchFamily="34" charset="-122"/>
                <a:ea typeface="微软雅黑" panose="020B0503020204020204" pitchFamily="34" charset="-122"/>
              </a:rPr>
              <a:t>persistent</a:t>
            </a:r>
            <a:r>
              <a:rPr lang="en-US" altLang="zh-CN" sz="1800" dirty="0">
                <a:latin typeface="微软雅黑" panose="020B0503020204020204" pitchFamily="34" charset="-122"/>
                <a:ea typeface="微软雅黑" panose="020B0503020204020204" pitchFamily="34" charset="-122"/>
              </a:rPr>
              <a:t>). Then the station transmits a frame. </a:t>
            </a:r>
          </a:p>
          <a:p>
            <a:pPr marL="829818" lvl="1" indent="-342900">
              <a:spcBef>
                <a:spcPts val="1200"/>
              </a:spcBef>
            </a:pPr>
            <a:r>
              <a:rPr lang="en-US" altLang="zh-CN" sz="1800" dirty="0">
                <a:latin typeface="微软雅黑" panose="020B0503020204020204" pitchFamily="34" charset="-122"/>
                <a:ea typeface="微软雅黑" panose="020B0503020204020204" pitchFamily="34" charset="-122"/>
              </a:rPr>
              <a:t>If a collision occurs, the station waits a random amount of time and starts all over again.  </a:t>
            </a:r>
          </a:p>
          <a:p>
            <a:pPr lvl="2"/>
            <a:endParaRPr lang="zh-CN" altLang="en-US" dirty="0"/>
          </a:p>
        </p:txBody>
      </p:sp>
      <p:sp>
        <p:nvSpPr>
          <p:cNvPr id="3" name="标题 2">
            <a:extLst>
              <a:ext uri="{FF2B5EF4-FFF2-40B4-BE49-F238E27FC236}">
                <a16:creationId xmlns:a16="http://schemas.microsoft.com/office/drawing/2014/main" id="{5ED6C623-02AC-4689-ACC0-89DEEF7BA333}"/>
              </a:ext>
            </a:extLst>
          </p:cNvPr>
          <p:cNvSpPr>
            <a:spLocks noGrp="1"/>
          </p:cNvSpPr>
          <p:nvPr>
            <p:ph type="title"/>
          </p:nvPr>
        </p:nvSpPr>
        <p:spPr/>
        <p:txBody>
          <a:bodyPr/>
          <a:lstStyle/>
          <a:p>
            <a:r>
              <a:rPr lang="en-US" altLang="zh-CN" dirty="0">
                <a:ea typeface="宋体" panose="02010600030101010101" pitchFamily="2" charset="-122"/>
              </a:rPr>
              <a:t>1-persistent CSMA</a:t>
            </a:r>
            <a:endParaRPr lang="zh-CN" altLang="en-US" dirty="0"/>
          </a:p>
        </p:txBody>
      </p:sp>
      <p:pic>
        <p:nvPicPr>
          <p:cNvPr id="4" name="Picture 4">
            <a:extLst>
              <a:ext uri="{FF2B5EF4-FFF2-40B4-BE49-F238E27FC236}">
                <a16:creationId xmlns:a16="http://schemas.microsoft.com/office/drawing/2014/main" id="{8934B170-C953-4E7F-9C81-62994657BB2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06528" y="4375363"/>
            <a:ext cx="2474913"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EFC33E4A-0AD6-44A5-AF32-FFC55296AE5A}"/>
              </a:ext>
            </a:extLst>
          </p:cNvPr>
          <p:cNvSpPr/>
          <p:nvPr/>
        </p:nvSpPr>
        <p:spPr>
          <a:xfrm>
            <a:off x="751473" y="4524556"/>
            <a:ext cx="4987590" cy="1815882"/>
          </a:xfrm>
          <a:prstGeom prst="rect">
            <a:avLst/>
          </a:prstGeom>
        </p:spPr>
        <p:txBody>
          <a:bodyPr wrap="square">
            <a:spAutoFit/>
          </a:bodyPr>
          <a:lstStyle/>
          <a:p>
            <a:pPr marL="342900" indent="-342900">
              <a:spcBef>
                <a:spcPts val="1200"/>
              </a:spcBef>
            </a:pPr>
            <a:r>
              <a:rPr lang="zh-CN" altLang="en-US" sz="2000" dirty="0">
                <a:latin typeface="微软雅黑" panose="020B0503020204020204" pitchFamily="34" charset="-122"/>
                <a:ea typeface="微软雅黑" panose="020B0503020204020204" pitchFamily="34" charset="-122"/>
              </a:rPr>
              <a:t>冲突的两种可能情景：</a:t>
            </a:r>
            <a:endParaRPr lang="en-US" altLang="zh-CN" sz="2000" dirty="0">
              <a:latin typeface="微软雅黑" panose="020B0503020204020204" pitchFamily="34" charset="-122"/>
              <a:ea typeface="微软雅黑" panose="020B0503020204020204" pitchFamily="34" charset="-122"/>
            </a:endParaRPr>
          </a:p>
          <a:p>
            <a:pPr lvl="1">
              <a:spcBef>
                <a:spcPts val="1200"/>
              </a:spcBef>
            </a:pPr>
            <a:r>
              <a:rPr lang="en-US" altLang="zh-CN" sz="18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信号传播延迟造成的冲突；如第一个站的信号还没到达第二个站，第二个站则会认为信道空闲，会立即发送数据；</a:t>
            </a:r>
            <a:endParaRPr lang="en-US" altLang="zh-CN" sz="1800" dirty="0">
              <a:latin typeface="微软雅黑" panose="020B0503020204020204" pitchFamily="34" charset="-122"/>
              <a:ea typeface="微软雅黑" panose="020B0503020204020204" pitchFamily="34" charset="-122"/>
            </a:endParaRPr>
          </a:p>
          <a:p>
            <a:pPr lvl="1">
              <a:spcBef>
                <a:spcPts val="1200"/>
              </a:spcBef>
            </a:pP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多个站点同时监听到信道空闲，同时发送。</a:t>
            </a:r>
            <a:endParaRPr lang="en-US" altLang="zh-CN"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5222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23AE0D9-8930-4DCC-8463-1E01B1F79657}"/>
              </a:ext>
            </a:extLst>
          </p:cNvPr>
          <p:cNvSpPr>
            <a:spLocks noGrp="1"/>
          </p:cNvSpPr>
          <p:nvPr>
            <p:ph type="body" idx="1"/>
          </p:nvPr>
        </p:nvSpPr>
        <p:spPr/>
        <p:txBody>
          <a:bodyPr/>
          <a:lstStyle/>
          <a:p>
            <a:r>
              <a:rPr lang="en-US" altLang="zh-CN" dirty="0"/>
              <a:t>A station senses the channel when it wants to send a frame, </a:t>
            </a:r>
          </a:p>
          <a:p>
            <a:pPr lvl="1"/>
            <a:r>
              <a:rPr lang="en-US" altLang="zh-CN" dirty="0"/>
              <a:t>if no one else is sending, the station begins doing so itself.</a:t>
            </a:r>
          </a:p>
          <a:p>
            <a:pPr lvl="1"/>
            <a:r>
              <a:rPr lang="en-US" altLang="zh-CN" dirty="0"/>
              <a:t>if the channel is already in use, the station does not continually sense it (</a:t>
            </a:r>
            <a:r>
              <a:rPr lang="en-US" altLang="zh-CN" b="1" dirty="0">
                <a:ea typeface="宋体" panose="02010600030101010101" pitchFamily="2" charset="-122"/>
              </a:rPr>
              <a:t>nonpersistent</a:t>
            </a:r>
            <a:r>
              <a:rPr lang="en-US" altLang="zh-CN" dirty="0">
                <a:ea typeface="宋体" panose="02010600030101010101" pitchFamily="2" charset="-122"/>
              </a:rPr>
              <a:t>)</a:t>
            </a:r>
            <a:r>
              <a:rPr lang="en-US" altLang="zh-CN" dirty="0"/>
              <a:t>. Instead, it waits a random period of time and then repeats the algorithm.</a:t>
            </a:r>
          </a:p>
          <a:p>
            <a:r>
              <a:rPr lang="en-US" altLang="zh-CN" dirty="0"/>
              <a:t>Better channel utilization but longer delays than 1-persistent CSMA.</a:t>
            </a:r>
          </a:p>
          <a:p>
            <a:endParaRPr lang="zh-CN" altLang="en-US" dirty="0"/>
          </a:p>
        </p:txBody>
      </p:sp>
      <p:sp>
        <p:nvSpPr>
          <p:cNvPr id="3" name="标题 2">
            <a:extLst>
              <a:ext uri="{FF2B5EF4-FFF2-40B4-BE49-F238E27FC236}">
                <a16:creationId xmlns:a16="http://schemas.microsoft.com/office/drawing/2014/main" id="{700F2299-A1F9-4B8D-8F1D-B7D87562A6EE}"/>
              </a:ext>
            </a:extLst>
          </p:cNvPr>
          <p:cNvSpPr>
            <a:spLocks noGrp="1"/>
          </p:cNvSpPr>
          <p:nvPr>
            <p:ph type="title"/>
          </p:nvPr>
        </p:nvSpPr>
        <p:spPr/>
        <p:txBody>
          <a:bodyPr/>
          <a:lstStyle/>
          <a:p>
            <a:r>
              <a:rPr lang="en-US" altLang="zh-CN" dirty="0">
                <a:ea typeface="宋体" panose="02010600030101010101" pitchFamily="2" charset="-122"/>
              </a:rPr>
              <a:t>Nonpersistent CSMA</a:t>
            </a:r>
            <a:endParaRPr lang="zh-CN" altLang="en-US" dirty="0"/>
          </a:p>
        </p:txBody>
      </p:sp>
      <p:pic>
        <p:nvPicPr>
          <p:cNvPr id="4" name="Picture 6">
            <a:extLst>
              <a:ext uri="{FF2B5EF4-FFF2-40B4-BE49-F238E27FC236}">
                <a16:creationId xmlns:a16="http://schemas.microsoft.com/office/drawing/2014/main" id="{F3DDE00E-E804-4A60-9E33-344838D972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9358" y="4560797"/>
            <a:ext cx="3296651" cy="185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517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D8274F1-DC7C-4249-980F-39A9F97AD271}"/>
              </a:ext>
            </a:extLst>
          </p:cNvPr>
          <p:cNvSpPr>
            <a:spLocks noGrp="1"/>
          </p:cNvSpPr>
          <p:nvPr>
            <p:ph type="body" idx="1"/>
          </p:nvPr>
        </p:nvSpPr>
        <p:spPr/>
        <p:txBody>
          <a:bodyPr/>
          <a:lstStyle/>
          <a:p>
            <a:r>
              <a:rPr lang="en-US" altLang="zh-CN" sz="2000" dirty="0"/>
              <a:t>When a station becomes ready to send, it senses the channel. </a:t>
            </a:r>
          </a:p>
          <a:p>
            <a:pPr lvl="1"/>
            <a:r>
              <a:rPr lang="en-US" altLang="zh-CN" sz="1800" dirty="0"/>
              <a:t>If it is idle, it transmits with a </a:t>
            </a:r>
            <a:r>
              <a:rPr lang="en-US" altLang="zh-CN" sz="1800" b="1" dirty="0"/>
              <a:t>probability p</a:t>
            </a:r>
            <a:r>
              <a:rPr lang="en-US" altLang="zh-CN" sz="1800" dirty="0"/>
              <a:t>. With a probability q = 1 − p, it defers until the next slot. </a:t>
            </a:r>
          </a:p>
          <a:p>
            <a:pPr lvl="1"/>
            <a:r>
              <a:rPr lang="en-US" altLang="zh-CN" sz="1800" dirty="0"/>
              <a:t>If that slot is also idle, it either transmits or defers again, with probabilities p and q. This process is repeated until either the frame has been transmitted or another station has begun transmitting.</a:t>
            </a:r>
          </a:p>
          <a:p>
            <a:r>
              <a:rPr lang="en-US" altLang="zh-CN" sz="2000" dirty="0"/>
              <a:t>It applies to slotted channels.</a:t>
            </a:r>
          </a:p>
          <a:p>
            <a:r>
              <a:rPr lang="en-US" altLang="zh-CN" sz="2000" dirty="0"/>
              <a:t>IEEE 802.11 uses a refinement of p-persistent CSMA</a:t>
            </a:r>
          </a:p>
          <a:p>
            <a:endParaRPr lang="zh-CN" altLang="en-US" sz="2000" dirty="0"/>
          </a:p>
        </p:txBody>
      </p:sp>
      <p:sp>
        <p:nvSpPr>
          <p:cNvPr id="3" name="标题 2">
            <a:extLst>
              <a:ext uri="{FF2B5EF4-FFF2-40B4-BE49-F238E27FC236}">
                <a16:creationId xmlns:a16="http://schemas.microsoft.com/office/drawing/2014/main" id="{C5FD9E85-1012-4C10-8A12-14F705E347A3}"/>
              </a:ext>
            </a:extLst>
          </p:cNvPr>
          <p:cNvSpPr>
            <a:spLocks noGrp="1"/>
          </p:cNvSpPr>
          <p:nvPr>
            <p:ph type="title"/>
          </p:nvPr>
        </p:nvSpPr>
        <p:spPr/>
        <p:txBody>
          <a:bodyPr/>
          <a:lstStyle/>
          <a:p>
            <a:r>
              <a:rPr lang="en-US" altLang="zh-CN" dirty="0">
                <a:ea typeface="宋体" panose="02010600030101010101" pitchFamily="2" charset="-122"/>
              </a:rPr>
              <a:t>p-persistent CSMA</a:t>
            </a:r>
            <a:endParaRPr lang="zh-CN" altLang="en-US" dirty="0"/>
          </a:p>
        </p:txBody>
      </p:sp>
      <p:pic>
        <p:nvPicPr>
          <p:cNvPr id="4" name="Picture 7">
            <a:extLst>
              <a:ext uri="{FF2B5EF4-FFF2-40B4-BE49-F238E27FC236}">
                <a16:creationId xmlns:a16="http://schemas.microsoft.com/office/drawing/2014/main" id="{3F45DFB4-7723-4599-89F9-839DB602BA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7405" y="4514247"/>
            <a:ext cx="3923932" cy="2218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A476358F-EADA-4F4D-9F21-A57061188B00}"/>
              </a:ext>
            </a:extLst>
          </p:cNvPr>
          <p:cNvSpPr/>
          <p:nvPr/>
        </p:nvSpPr>
        <p:spPr>
          <a:xfrm>
            <a:off x="803927" y="4713161"/>
            <a:ext cx="3768073" cy="1631216"/>
          </a:xfrm>
          <a:prstGeom prst="rect">
            <a:avLst/>
          </a:prstGeom>
        </p:spPr>
        <p:txBody>
          <a:bodyPr wrap="square">
            <a:spAutoFit/>
          </a:bodyPr>
          <a:lstStyle/>
          <a:p>
            <a:pPr lvl="0">
              <a:spcBef>
                <a:spcPts val="1200"/>
              </a:spcBef>
              <a:defRPr/>
            </a:pPr>
            <a:r>
              <a:rPr lang="zh-CN" altLang="en-US" sz="1600" b="1" dirty="0">
                <a:solidFill>
                  <a:srgbClr val="0000FF"/>
                </a:solidFill>
                <a:latin typeface="微软雅黑" panose="020B0503020204020204" pitchFamily="34" charset="-122"/>
                <a:ea typeface="微软雅黑" panose="020B0503020204020204" pitchFamily="34" charset="-122"/>
              </a:rPr>
              <a:t>概率</a:t>
            </a:r>
            <a:r>
              <a:rPr lang="en-US" altLang="zh-CN" sz="1600" b="1" dirty="0">
                <a:solidFill>
                  <a:srgbClr val="0000FF"/>
                </a:solidFill>
                <a:latin typeface="微软雅黑" panose="020B0503020204020204" pitchFamily="34" charset="-122"/>
                <a:ea typeface="微软雅黑" panose="020B0503020204020204" pitchFamily="34" charset="-122"/>
              </a:rPr>
              <a:t>p</a:t>
            </a:r>
            <a:r>
              <a:rPr lang="zh-CN" altLang="en-US" sz="1600" dirty="0">
                <a:solidFill>
                  <a:srgbClr val="0000FF"/>
                </a:solidFill>
                <a:latin typeface="微软雅黑" panose="020B0503020204020204" pitchFamily="34" charset="-122"/>
                <a:ea typeface="微软雅黑" panose="020B0503020204020204" pitchFamily="34" charset="-122"/>
              </a:rPr>
              <a:t>：降低</a:t>
            </a:r>
            <a:r>
              <a:rPr lang="en-US" altLang="zh-CN" sz="1600" dirty="0">
                <a:solidFill>
                  <a:srgbClr val="0000FF"/>
                </a:solidFill>
                <a:latin typeface="微软雅黑" panose="020B0503020204020204" pitchFamily="34" charset="-122"/>
                <a:ea typeface="微软雅黑" panose="020B0503020204020204" pitchFamily="34" charset="-122"/>
              </a:rPr>
              <a:t>1-persistent CSMA</a:t>
            </a:r>
            <a:r>
              <a:rPr lang="zh-CN" altLang="en-US" sz="1600" dirty="0">
                <a:solidFill>
                  <a:srgbClr val="0000FF"/>
                </a:solidFill>
                <a:latin typeface="微软雅黑" panose="020B0503020204020204" pitchFamily="34" charset="-122"/>
                <a:ea typeface="微软雅黑" panose="020B0503020204020204" pitchFamily="34" charset="-122"/>
              </a:rPr>
              <a:t>中多个站点同时发送而造成冲突的概率</a:t>
            </a:r>
            <a:endParaRPr lang="en-US" altLang="zh-CN" sz="1600" dirty="0">
              <a:solidFill>
                <a:srgbClr val="0000FF"/>
              </a:solidFill>
              <a:latin typeface="微软雅黑" panose="020B0503020204020204" pitchFamily="34" charset="-122"/>
              <a:ea typeface="微软雅黑" panose="020B0503020204020204" pitchFamily="34" charset="-122"/>
            </a:endParaRPr>
          </a:p>
          <a:p>
            <a:pPr lvl="0">
              <a:spcBef>
                <a:spcPts val="1200"/>
              </a:spcBef>
              <a:defRPr/>
            </a:pPr>
            <a:r>
              <a:rPr lang="zh-CN" altLang="en-US" sz="1600" b="1" dirty="0">
                <a:solidFill>
                  <a:srgbClr val="0000FF"/>
                </a:solidFill>
                <a:latin typeface="微软雅黑" panose="020B0503020204020204" pitchFamily="34" charset="-122"/>
                <a:ea typeface="微软雅黑" panose="020B0503020204020204" pitchFamily="34" charset="-122"/>
              </a:rPr>
              <a:t>坚持监听</a:t>
            </a:r>
            <a:r>
              <a:rPr lang="zh-CN" altLang="en-US" sz="1600" dirty="0">
                <a:solidFill>
                  <a:srgbClr val="0000FF"/>
                </a:solidFill>
                <a:latin typeface="微软雅黑" panose="020B0503020204020204" pitchFamily="34" charset="-122"/>
                <a:ea typeface="微软雅黑" panose="020B0503020204020204" pitchFamily="34" charset="-122"/>
              </a:rPr>
              <a:t>：克服</a:t>
            </a:r>
            <a:r>
              <a:rPr lang="en-US" altLang="zh-CN" sz="1600" dirty="0">
                <a:solidFill>
                  <a:srgbClr val="0000FF"/>
                </a:solidFill>
                <a:latin typeface="微软雅黑" panose="020B0503020204020204" pitchFamily="34" charset="-122"/>
                <a:ea typeface="微软雅黑" panose="020B0503020204020204" pitchFamily="34" charset="-122"/>
              </a:rPr>
              <a:t>non-persistent CSMA</a:t>
            </a:r>
            <a:r>
              <a:rPr lang="zh-CN" altLang="en-US" sz="1600" dirty="0">
                <a:solidFill>
                  <a:srgbClr val="0000FF"/>
                </a:solidFill>
                <a:latin typeface="微软雅黑" panose="020B0503020204020204" pitchFamily="34" charset="-122"/>
                <a:ea typeface="微软雅黑" panose="020B0503020204020204" pitchFamily="34" charset="-122"/>
              </a:rPr>
              <a:t>中造成的时间延迟</a:t>
            </a:r>
            <a:endParaRPr lang="en-US" altLang="zh-CN" sz="1600" dirty="0">
              <a:solidFill>
                <a:srgbClr val="0000FF"/>
              </a:solidFill>
              <a:latin typeface="微软雅黑" panose="020B0503020204020204" pitchFamily="34" charset="-122"/>
              <a:ea typeface="微软雅黑" panose="020B0503020204020204" pitchFamily="34" charset="-122"/>
            </a:endParaRPr>
          </a:p>
          <a:p>
            <a:pPr lvl="0">
              <a:spcBef>
                <a:spcPts val="1200"/>
              </a:spcBef>
              <a:defRPr/>
            </a:pPr>
            <a:r>
              <a:rPr lang="en-US" altLang="zh-CN" sz="1600" dirty="0">
                <a:solidFill>
                  <a:srgbClr val="0000FF"/>
                </a:solidFill>
                <a:latin typeface="微软雅黑" panose="020B0503020204020204" pitchFamily="34" charset="-122"/>
                <a:ea typeface="微软雅黑" panose="020B0503020204020204" pitchFamily="34" charset="-122"/>
              </a:rPr>
              <a:t>p</a:t>
            </a:r>
            <a:r>
              <a:rPr lang="zh-CN" altLang="en-US" sz="1600" dirty="0">
                <a:solidFill>
                  <a:srgbClr val="0000FF"/>
                </a:solidFill>
                <a:latin typeface="微软雅黑" panose="020B0503020204020204" pitchFamily="34" charset="-122"/>
                <a:ea typeface="微软雅黑" panose="020B0503020204020204" pitchFamily="34" charset="-122"/>
              </a:rPr>
              <a:t>的选择直接关系到协议的性能</a:t>
            </a:r>
            <a:endParaRPr lang="zh-CN" altLang="en-US" sz="1600" dirty="0">
              <a:solidFill>
                <a:srgbClr val="0000FF"/>
              </a:solidFill>
            </a:endParaRPr>
          </a:p>
        </p:txBody>
      </p:sp>
    </p:spTree>
    <p:extLst>
      <p:ext uri="{BB962C8B-B14F-4D97-AF65-F5344CB8AC3E}">
        <p14:creationId xmlns:p14="http://schemas.microsoft.com/office/powerpoint/2010/main" val="303906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B3D78CD-BB57-4C84-9664-60E9EB3519DE}"/>
              </a:ext>
            </a:extLst>
          </p:cNvPr>
          <p:cNvSpPr>
            <a:spLocks noGrp="1"/>
          </p:cNvSpPr>
          <p:nvPr>
            <p:ph type="body" idx="1"/>
          </p:nvPr>
        </p:nvSpPr>
        <p:spPr/>
        <p:txBody>
          <a:bodyPr/>
          <a:lstStyle/>
          <a:p>
            <a:endParaRPr lang="zh-CN" altLang="en-US"/>
          </a:p>
        </p:txBody>
      </p:sp>
      <p:sp>
        <p:nvSpPr>
          <p:cNvPr id="5" name="标题 4"/>
          <p:cNvSpPr>
            <a:spLocks noGrp="1"/>
          </p:cNvSpPr>
          <p:nvPr>
            <p:ph type="title"/>
          </p:nvPr>
        </p:nvSpPr>
        <p:spPr/>
        <p:txBody>
          <a:bodyPr/>
          <a:lstStyle/>
          <a:p>
            <a:r>
              <a:rPr lang="en-US" altLang="zh-CN" dirty="0"/>
              <a:t>Flow diagram for three persistence methods</a:t>
            </a:r>
            <a:endParaRPr lang="zh-CN" altLang="en-US" dirty="0"/>
          </a:p>
        </p:txBody>
      </p:sp>
      <p:pic>
        <p:nvPicPr>
          <p:cNvPr id="7"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9675" y="1221317"/>
            <a:ext cx="2474913"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5512" y="1264178"/>
            <a:ext cx="3606800"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8070" y="3291416"/>
            <a:ext cx="5927859" cy="335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628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and Nonpersistent CSMA</a:t>
            </a:r>
          </a:p>
        </p:txBody>
      </p:sp>
      <p:sp>
        <p:nvSpPr>
          <p:cNvPr id="5" name="Text Placeholder 4"/>
          <p:cNvSpPr>
            <a:spLocks noGrp="1"/>
          </p:cNvSpPr>
          <p:nvPr>
            <p:ph type="body" idx="1"/>
          </p:nvPr>
        </p:nvSpPr>
        <p:spPr>
          <a:xfrm>
            <a:off x="457200" y="5855369"/>
            <a:ext cx="8229600" cy="430538"/>
          </a:xfrm>
        </p:spPr>
        <p:txBody>
          <a:bodyPr/>
          <a:lstStyle/>
          <a:p>
            <a:pPr algn="ctr"/>
            <a:r>
              <a:rPr lang="en-US" altLang="en-US" dirty="0"/>
              <a:t>Comparison of the channel utilization versus load for various random access protocols</a:t>
            </a:r>
          </a:p>
        </p:txBody>
      </p:sp>
      <p:pic>
        <p:nvPicPr>
          <p:cNvPr id="3" name="Picture Placeholder 2" descr="Figure 4-4. Comparison of the channel utilization versus load for various random access protocol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299410" y="2734411"/>
            <a:ext cx="6426645" cy="3061097"/>
          </a:xfrm>
        </p:spPr>
      </p:pic>
      <p:sp>
        <p:nvSpPr>
          <p:cNvPr id="4" name="矩形 3">
            <a:extLst>
              <a:ext uri="{FF2B5EF4-FFF2-40B4-BE49-F238E27FC236}">
                <a16:creationId xmlns:a16="http://schemas.microsoft.com/office/drawing/2014/main" id="{8C1DF051-8333-446E-B9CB-9E46D09A0911}"/>
              </a:ext>
            </a:extLst>
          </p:cNvPr>
          <p:cNvSpPr/>
          <p:nvPr/>
        </p:nvSpPr>
        <p:spPr>
          <a:xfrm>
            <a:off x="567265" y="1279061"/>
            <a:ext cx="7638271" cy="1631216"/>
          </a:xfrm>
          <a:prstGeom prst="rect">
            <a:avLst/>
          </a:prstGeom>
        </p:spPr>
        <p:txBody>
          <a:bodyPr wrap="square">
            <a:spAutoFit/>
          </a:bodyPr>
          <a:lstStyle/>
          <a:p>
            <a:pPr marL="342900" indent="-342900">
              <a:buFont typeface="Arial" panose="020B0604020202020204" pitchFamily="34" charset="0"/>
              <a:buChar char="•"/>
            </a:pPr>
            <a:r>
              <a:rPr lang="en-US" altLang="zh-CN" sz="2000" dirty="0">
                <a:ea typeface="宋体" panose="02010600030101010101" pitchFamily="2" charset="-122"/>
              </a:rPr>
              <a:t>CSMA outperforms ALOHA, and being less persistent is better under high load.</a:t>
            </a:r>
          </a:p>
          <a:p>
            <a:pPr marL="342900" indent="-342900">
              <a:buFont typeface="Arial" panose="020B0604020202020204" pitchFamily="34" charset="0"/>
              <a:buChar char="•"/>
            </a:pPr>
            <a:r>
              <a:rPr lang="zh-CN" altLang="en-US" sz="2000" dirty="0"/>
              <a:t>“先听后发”机制在发送过程中如果发生冲突，仍要将剩余的无效数据发送完，浪费时间和带宽。</a:t>
            </a:r>
          </a:p>
          <a:p>
            <a:pPr marL="342900" indent="-342900">
              <a:buFont typeface="Arial" panose="020B0604020202020204" pitchFamily="34" charset="0"/>
              <a:buChar char="•"/>
            </a:pPr>
            <a:endParaRPr lang="en-US" altLang="zh-CN" sz="2000" dirty="0">
              <a:ea typeface="宋体" panose="02010600030101010101" pitchFamily="2" charset="-122"/>
            </a:endParaRPr>
          </a:p>
        </p:txBody>
      </p:sp>
    </p:spTree>
    <p:extLst>
      <p:ext uri="{BB962C8B-B14F-4D97-AF65-F5344CB8AC3E}">
        <p14:creationId xmlns:p14="http://schemas.microsoft.com/office/powerpoint/2010/main" val="1902513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idx="1"/>
          </p:nvPr>
        </p:nvSpPr>
        <p:spPr/>
        <p:txBody>
          <a:bodyPr/>
          <a:lstStyle/>
          <a:p>
            <a:pPr fontAlgn="base"/>
            <a:r>
              <a:rPr lang="en-US" altLang="zh-CN" dirty="0"/>
              <a:t>The Channel Allocation Problem</a:t>
            </a:r>
          </a:p>
          <a:p>
            <a:pPr fontAlgn="base"/>
            <a:r>
              <a:rPr lang="en-US" altLang="zh-CN" dirty="0"/>
              <a:t>Multiple Access Protocols</a:t>
            </a:r>
          </a:p>
          <a:p>
            <a:pPr fontAlgn="base"/>
            <a:r>
              <a:rPr lang="en-US" altLang="zh-CN" dirty="0"/>
              <a:t>Ethernet</a:t>
            </a:r>
          </a:p>
          <a:p>
            <a:pPr fontAlgn="base"/>
            <a:r>
              <a:rPr lang="en-US" altLang="zh-CN" dirty="0"/>
              <a:t>Wireless LANs</a:t>
            </a:r>
          </a:p>
          <a:p>
            <a:pPr fontAlgn="base"/>
            <a:r>
              <a:rPr lang="en-US" altLang="zh-CN" dirty="0"/>
              <a:t>Bluetooth</a:t>
            </a:r>
          </a:p>
          <a:p>
            <a:pPr fontAlgn="base"/>
            <a:r>
              <a:rPr lang="en-US" altLang="zh-CN" dirty="0"/>
              <a:t>DOCSIS</a:t>
            </a:r>
          </a:p>
          <a:p>
            <a:pPr fontAlgn="base"/>
            <a:r>
              <a:rPr lang="en-US" altLang="zh-CN" dirty="0"/>
              <a:t>Data Link Layer Switching</a:t>
            </a:r>
          </a:p>
          <a:p>
            <a:pPr fontAlgn="base"/>
            <a:r>
              <a:rPr lang="en-US" altLang="zh-CN" dirty="0"/>
              <a:t>Summary</a:t>
            </a:r>
          </a:p>
          <a:p>
            <a:pPr lvl="1">
              <a:defRPr/>
            </a:pPr>
            <a:endParaRPr lang="en-US" dirty="0"/>
          </a:p>
        </p:txBody>
      </p:sp>
      <p:sp>
        <p:nvSpPr>
          <p:cNvPr id="5122" name="Title 1"/>
          <p:cNvSpPr>
            <a:spLocks noGrp="1"/>
          </p:cNvSpPr>
          <p:nvPr>
            <p:ph type="title"/>
          </p:nvPr>
        </p:nvSpPr>
        <p:spPr/>
        <p:txBody>
          <a:bodyPr/>
          <a:lstStyle/>
          <a:p>
            <a:r>
              <a:rPr lang="en-US" altLang="zh-CN" dirty="0">
                <a:ea typeface="宋体" panose="02010600030101010101" pitchFamily="2" charset="-122"/>
              </a:rPr>
              <a:t>The </a:t>
            </a:r>
            <a:r>
              <a:rPr lang="en-US" altLang="zh-CN" sz="3600" dirty="0"/>
              <a:t>Medium Access Control Sublayer</a:t>
            </a:r>
            <a:br>
              <a:rPr lang="en-US" altLang="zh-CN" dirty="0">
                <a:ea typeface="宋体" panose="02010600030101010101" pitchFamily="2" charset="-122"/>
              </a:rPr>
            </a:br>
            <a:r>
              <a:rPr lang="en-US" altLang="zh-CN" sz="2400" dirty="0">
                <a:solidFill>
                  <a:srgbClr val="7F7F7F"/>
                </a:solidFill>
                <a:ea typeface="宋体" panose="02010600030101010101" pitchFamily="2" charset="-122"/>
              </a:rPr>
              <a:t>Chapter 4</a:t>
            </a:r>
            <a:endParaRPr lang="en-US" altLang="zh-CN"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099">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5B6AC173-E5E8-414F-9836-863873853D61}"/>
              </a:ext>
            </a:extLst>
          </p:cNvPr>
          <p:cNvSpPr>
            <a:spLocks noGrp="1"/>
          </p:cNvSpPr>
          <p:nvPr>
            <p:ph type="body" idx="1"/>
          </p:nvPr>
        </p:nvSpPr>
        <p:spPr/>
        <p:txBody>
          <a:bodyPr/>
          <a:lstStyle/>
          <a:p>
            <a:r>
              <a:rPr lang="en-US" altLang="zh-CN" dirty="0"/>
              <a:t>CSMA/CD improvement is to </a:t>
            </a:r>
            <a:r>
              <a:rPr lang="en-US" altLang="zh-CN" b="1" dirty="0">
                <a:solidFill>
                  <a:srgbClr val="0000FF"/>
                </a:solidFill>
              </a:rPr>
              <a:t>detect/abort collisions</a:t>
            </a:r>
          </a:p>
          <a:p>
            <a:pPr lvl="1"/>
            <a:r>
              <a:rPr lang="en-US" altLang="zh-CN" dirty="0">
                <a:ea typeface="宋体" panose="02010600030101010101" pitchFamily="2" charset="-122"/>
              </a:rPr>
              <a:t>A station monitors the medium after it sends a frame to see if the transmission was successful. </a:t>
            </a:r>
          </a:p>
          <a:p>
            <a:pPr lvl="1"/>
            <a:r>
              <a:rPr lang="zh-CN" altLang="en-US" dirty="0"/>
              <a:t>冲突检测：通过检测回复信号的能量或者脉冲宽度并将之与发送的信号做比较，如果信号不同，就可以判断发生冲突。</a:t>
            </a:r>
            <a:endParaRPr lang="en-US" altLang="zh-CN" dirty="0"/>
          </a:p>
          <a:p>
            <a:pPr marL="342900" indent="-342900">
              <a:buFont typeface="Arial" panose="020B0604020202020204" pitchFamily="34" charset="0"/>
              <a:buChar char="•"/>
            </a:pPr>
            <a:r>
              <a:rPr lang="zh-CN" altLang="en-US" dirty="0"/>
              <a:t>发送前监听信道，若闲则发送数据；若忙则一直监听信道直至空闲，开始发送数据；</a:t>
            </a:r>
            <a:endParaRPr lang="en-US" altLang="zh-CN" dirty="0"/>
          </a:p>
          <a:p>
            <a:pPr marL="342900" indent="-342900">
              <a:buFont typeface="Arial" panose="020B0604020202020204" pitchFamily="34" charset="0"/>
              <a:buChar char="•"/>
            </a:pPr>
            <a:r>
              <a:rPr lang="zh-CN" altLang="en-US" dirty="0"/>
              <a:t>发送数据时边发送边监听信道，若未检测到冲突，则发送完成。一旦检测到冲突，立即停止发送数据，发送一串阻塞信号（</a:t>
            </a:r>
            <a:r>
              <a:rPr lang="en-US" altLang="zh-CN" dirty="0"/>
              <a:t>jamming signal</a:t>
            </a:r>
            <a:r>
              <a:rPr lang="zh-CN" altLang="en-US" dirty="0"/>
              <a:t>），并等待一随机时间后再重新尝试发送。</a:t>
            </a:r>
          </a:p>
          <a:p>
            <a:endParaRPr lang="zh-CN" altLang="en-US" dirty="0"/>
          </a:p>
        </p:txBody>
      </p:sp>
      <p:sp>
        <p:nvSpPr>
          <p:cNvPr id="5" name="标题 4">
            <a:extLst>
              <a:ext uri="{FF2B5EF4-FFF2-40B4-BE49-F238E27FC236}">
                <a16:creationId xmlns:a16="http://schemas.microsoft.com/office/drawing/2014/main" id="{2C07C083-7C2C-49BC-8BFD-084D57934E6C}"/>
              </a:ext>
            </a:extLst>
          </p:cNvPr>
          <p:cNvSpPr>
            <a:spLocks noGrp="1"/>
          </p:cNvSpPr>
          <p:nvPr>
            <p:ph type="title"/>
          </p:nvPr>
        </p:nvSpPr>
        <p:spPr/>
        <p:txBody>
          <a:bodyPr/>
          <a:lstStyle/>
          <a:p>
            <a:r>
              <a:rPr lang="en-US" altLang="zh-CN" dirty="0"/>
              <a:t>CSMA with Collision Detection (1)</a:t>
            </a:r>
            <a:endParaRPr lang="zh-CN" altLang="en-US" dirty="0"/>
          </a:p>
        </p:txBody>
      </p:sp>
    </p:spTree>
    <p:extLst>
      <p:ext uri="{BB962C8B-B14F-4D97-AF65-F5344CB8AC3E}">
        <p14:creationId xmlns:p14="http://schemas.microsoft.com/office/powerpoint/2010/main" val="2941211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CSMA with Collision Detection (2)</a:t>
            </a:r>
          </a:p>
        </p:txBody>
      </p:sp>
      <p:sp>
        <p:nvSpPr>
          <p:cNvPr id="5" name="Text Placeholder 4"/>
          <p:cNvSpPr>
            <a:spLocks noGrp="1"/>
          </p:cNvSpPr>
          <p:nvPr>
            <p:ph type="body" idx="1"/>
          </p:nvPr>
        </p:nvSpPr>
        <p:spPr>
          <a:xfrm>
            <a:off x="457200" y="5315666"/>
            <a:ext cx="8229600" cy="1018367"/>
          </a:xfrm>
        </p:spPr>
        <p:txBody>
          <a:bodyPr/>
          <a:lstStyle/>
          <a:p>
            <a:pPr algn="ctr"/>
            <a:r>
              <a:rPr lang="en-US" altLang="en-US" dirty="0"/>
              <a:t>CSMA/CD can be in transmission, contention, or idle state</a:t>
            </a:r>
          </a:p>
        </p:txBody>
      </p:sp>
      <p:pic>
        <p:nvPicPr>
          <p:cNvPr id="3" name="Picture Placeholder 2" descr="Figure 4-5. CSMA/CD can be in transmission, contention, or idle stat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98589" y="3125161"/>
            <a:ext cx="7752337" cy="2026179"/>
          </a:xfrm>
        </p:spPr>
      </p:pic>
      <p:sp>
        <p:nvSpPr>
          <p:cNvPr id="7" name="文本框 6">
            <a:extLst>
              <a:ext uri="{FF2B5EF4-FFF2-40B4-BE49-F238E27FC236}">
                <a16:creationId xmlns:a16="http://schemas.microsoft.com/office/drawing/2014/main" id="{F7D83590-CAE4-4DDA-BEBC-CB20D907DC45}"/>
              </a:ext>
            </a:extLst>
          </p:cNvPr>
          <p:cNvSpPr txBox="1"/>
          <p:nvPr/>
        </p:nvSpPr>
        <p:spPr>
          <a:xfrm>
            <a:off x="6508085" y="2617329"/>
            <a:ext cx="1395663" cy="1015663"/>
          </a:xfrm>
          <a:prstGeom prst="rect">
            <a:avLst/>
          </a:prstGeom>
          <a:noFill/>
        </p:spPr>
        <p:txBody>
          <a:bodyPr wrap="square" rtlCol="0">
            <a:spAutoFit/>
          </a:bodyPr>
          <a:lstStyle/>
          <a:p>
            <a:pPr algn="ctr"/>
            <a:r>
              <a:rPr lang="zh-CN" altLang="en-US" sz="2000" b="1" dirty="0">
                <a:solidFill>
                  <a:srgbClr val="0000FF"/>
                </a:solidFill>
              </a:rPr>
              <a:t>讲前先听</a:t>
            </a:r>
            <a:endParaRPr lang="en-US" altLang="zh-CN" sz="2000" b="1" dirty="0">
              <a:solidFill>
                <a:srgbClr val="0000FF"/>
              </a:solidFill>
            </a:endParaRPr>
          </a:p>
          <a:p>
            <a:pPr algn="ctr"/>
            <a:r>
              <a:rPr lang="en-US" altLang="zh-CN" sz="2000" b="1" dirty="0">
                <a:solidFill>
                  <a:srgbClr val="0000FF"/>
                </a:solidFill>
              </a:rPr>
              <a:t>+</a:t>
            </a:r>
          </a:p>
          <a:p>
            <a:pPr algn="ctr"/>
            <a:r>
              <a:rPr lang="zh-CN" altLang="en-US" sz="2000" b="1" dirty="0">
                <a:solidFill>
                  <a:srgbClr val="0000FF"/>
                </a:solidFill>
              </a:rPr>
              <a:t>边讲边听</a:t>
            </a:r>
          </a:p>
        </p:txBody>
      </p:sp>
      <p:sp>
        <p:nvSpPr>
          <p:cNvPr id="8" name="矩形 7">
            <a:extLst>
              <a:ext uri="{FF2B5EF4-FFF2-40B4-BE49-F238E27FC236}">
                <a16:creationId xmlns:a16="http://schemas.microsoft.com/office/drawing/2014/main" id="{CA8C4924-FE01-484E-8385-67CD1D89C4A3}"/>
              </a:ext>
            </a:extLst>
          </p:cNvPr>
          <p:cNvSpPr/>
          <p:nvPr/>
        </p:nvSpPr>
        <p:spPr>
          <a:xfrm>
            <a:off x="698589" y="1764927"/>
            <a:ext cx="7112845" cy="461665"/>
          </a:xfrm>
          <a:prstGeom prst="rect">
            <a:avLst/>
          </a:prstGeom>
        </p:spPr>
        <p:txBody>
          <a:bodyPr wrap="none">
            <a:spAutoFit/>
          </a:bodyPr>
          <a:lstStyle/>
          <a:p>
            <a:r>
              <a:rPr lang="en-US" altLang="zh-CN" sz="2400" dirty="0"/>
              <a:t>CSMA/CD is the basis of the classic Ethernet LAN.</a:t>
            </a:r>
          </a:p>
        </p:txBody>
      </p:sp>
    </p:spTree>
    <p:extLst>
      <p:ext uri="{BB962C8B-B14F-4D97-AF65-F5344CB8AC3E}">
        <p14:creationId xmlns:p14="http://schemas.microsoft.com/office/powerpoint/2010/main" val="1538100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t>Collision of the first bit in CSMA/CD</a:t>
            </a:r>
            <a:endParaRPr lang="zh-CN" altLang="en-US"/>
          </a:p>
        </p:txBody>
      </p:sp>
      <p:sp>
        <p:nvSpPr>
          <p:cNvPr id="7" name="内容占位符 6"/>
          <p:cNvSpPr>
            <a:spLocks noGrp="1"/>
          </p:cNvSpPr>
          <p:nvPr>
            <p:ph idx="1"/>
          </p:nvPr>
        </p:nvSpPr>
        <p:spPr/>
        <p:txBody>
          <a:bodyPr/>
          <a:lstStyle/>
          <a:p>
            <a:endParaRPr lang="zh-CN" altLang="en-US"/>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338" y="2378075"/>
            <a:ext cx="8094662"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8859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Collision and abortion in CSMA/CD</a:t>
            </a:r>
            <a:endParaRPr lang="zh-CN" altLang="en-US"/>
          </a:p>
        </p:txBody>
      </p:sp>
      <p:sp>
        <p:nvSpPr>
          <p:cNvPr id="6" name="内容占位符 5"/>
          <p:cNvSpPr>
            <a:spLocks noGrp="1"/>
          </p:cNvSpPr>
          <p:nvPr>
            <p:ph idx="1"/>
          </p:nvPr>
        </p:nvSpPr>
        <p:spPr/>
        <p:txBody>
          <a:bodyPr/>
          <a:lstStyle/>
          <a:p>
            <a:endParaRPr lang="zh-CN" altLang="en-US"/>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025" y="2524125"/>
            <a:ext cx="8156575"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4686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Flow diagram for CSMA/CD</a:t>
            </a:r>
            <a:endParaRPr lang="zh-CN" altLang="en-US"/>
          </a:p>
        </p:txBody>
      </p:sp>
      <p:sp>
        <p:nvSpPr>
          <p:cNvPr id="3" name="内容占位符 2"/>
          <p:cNvSpPr>
            <a:spLocks noGrp="1"/>
          </p:cNvSpPr>
          <p:nvPr>
            <p:ph idx="1"/>
          </p:nvPr>
        </p:nvSpPr>
        <p:spPr/>
        <p:txBody>
          <a:bodyPr/>
          <a:lstStyle/>
          <a:p>
            <a:endParaRPr lang="zh-CN" alt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524000"/>
            <a:ext cx="6586538"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2762250"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0521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6FF4E9F-78A0-486C-8009-7A3DD6D0C6C3}"/>
              </a:ext>
            </a:extLst>
          </p:cNvPr>
          <p:cNvSpPr/>
          <p:nvPr/>
        </p:nvSpPr>
        <p:spPr>
          <a:xfrm>
            <a:off x="226244" y="1196672"/>
            <a:ext cx="8787489" cy="415498"/>
          </a:xfrm>
          <a:prstGeom prst="rect">
            <a:avLst/>
          </a:prstGeom>
          <a:solidFill>
            <a:sysClr val="window" lastClr="FFFFFF"/>
          </a:solidFill>
        </p:spPr>
        <p:txBody>
          <a:bodyPr wrap="square">
            <a:spAutoFit/>
          </a:bodyPr>
          <a:lstStyle/>
          <a:p>
            <a:pPr defTabSz="685800">
              <a:defRPr/>
            </a:pPr>
            <a:endParaRPr lang="zh-CN" altLang="en-US" sz="2100" b="1" dirty="0">
              <a:solidFill>
                <a:srgbClr val="C00000"/>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20DD4544-91B5-4DD1-9892-7E917FC5A838}"/>
              </a:ext>
            </a:extLst>
          </p:cNvPr>
          <p:cNvSpPr txBox="1"/>
          <p:nvPr/>
        </p:nvSpPr>
        <p:spPr>
          <a:xfrm>
            <a:off x="555699" y="1229021"/>
            <a:ext cx="8045040" cy="923330"/>
          </a:xfrm>
          <a:prstGeom prst="rect">
            <a:avLst/>
          </a:prstGeom>
          <a:noFill/>
        </p:spPr>
        <p:txBody>
          <a:bodyPr wrap="square">
            <a:spAutoFit/>
          </a:bodyPr>
          <a:lstStyle/>
          <a:p>
            <a:pPr algn="l" fontAlgn="base"/>
            <a:r>
              <a:rPr lang="en-US" altLang="zh-CN" sz="1800" b="1" dirty="0">
                <a:solidFill>
                  <a:srgbClr val="303030"/>
                </a:solidFill>
                <a:latin typeface="+mn-lt"/>
                <a:cs typeface="Arial" panose="020B0604020202020204" pitchFamily="34" charset="0"/>
              </a:rPr>
              <a:t>In CSMA/CD,</a:t>
            </a:r>
          </a:p>
          <a:p>
            <a:pPr marL="257175" indent="-257175" fontAlgn="base">
              <a:buFont typeface="Arial" panose="020B0604020202020204" pitchFamily="34" charset="0"/>
              <a:buChar char="•"/>
            </a:pPr>
            <a:r>
              <a:rPr lang="en-US" altLang="zh-CN" sz="1800" dirty="0">
                <a:solidFill>
                  <a:srgbClr val="303030"/>
                </a:solidFill>
                <a:latin typeface="+mn-lt"/>
                <a:cs typeface="Arial" panose="020B0604020202020204" pitchFamily="34" charset="0"/>
              </a:rPr>
              <a:t>It is the responsibility of the transmitting station to detect the collision.</a:t>
            </a:r>
          </a:p>
          <a:p>
            <a:pPr marL="257175" indent="-257175" fontAlgn="base">
              <a:buFont typeface="Arial" panose="020B0604020202020204" pitchFamily="34" charset="0"/>
              <a:buChar char="•"/>
            </a:pPr>
            <a:r>
              <a:rPr lang="en-US" altLang="zh-CN" sz="1800" dirty="0">
                <a:solidFill>
                  <a:srgbClr val="303030"/>
                </a:solidFill>
                <a:latin typeface="+mn-lt"/>
                <a:cs typeface="Arial" panose="020B0604020202020204" pitchFamily="34" charset="0"/>
              </a:rPr>
              <a:t>To detect the collision in </a:t>
            </a:r>
            <a:r>
              <a:rPr lang="en-US" altLang="zh-CN" sz="1800" dirty="0">
                <a:solidFill>
                  <a:srgbClr val="303030"/>
                </a:solidFill>
                <a:cs typeface="Arial" panose="020B0604020202020204" pitchFamily="34" charset="0"/>
              </a:rPr>
              <a:t>CSMA/CD</a:t>
            </a:r>
            <a:r>
              <a:rPr lang="en-US" altLang="zh-CN" sz="1800" dirty="0">
                <a:solidFill>
                  <a:srgbClr val="303030"/>
                </a:solidFill>
                <a:latin typeface="+mn-lt"/>
                <a:cs typeface="Arial" panose="020B0604020202020204" pitchFamily="34" charset="0"/>
              </a:rPr>
              <a:t>, </a:t>
            </a:r>
            <a:r>
              <a:rPr lang="en-US" altLang="zh-CN" sz="1800" dirty="0">
                <a:solidFill>
                  <a:srgbClr val="303030"/>
                </a:solidFill>
                <a:cs typeface="Arial" panose="020B0604020202020204" pitchFamily="34" charset="0"/>
              </a:rPr>
              <a:t>each station must follow the condition:</a:t>
            </a:r>
            <a:endParaRPr lang="en-US" altLang="zh-CN" sz="1800" dirty="0">
              <a:solidFill>
                <a:srgbClr val="303030"/>
              </a:solidFill>
              <a:latin typeface="+mn-lt"/>
              <a:cs typeface="Arial" panose="020B0604020202020204" pitchFamily="34" charset="0"/>
            </a:endParaRPr>
          </a:p>
        </p:txBody>
      </p:sp>
      <p:sp>
        <p:nvSpPr>
          <p:cNvPr id="10" name="文本框 9">
            <a:extLst>
              <a:ext uri="{FF2B5EF4-FFF2-40B4-BE49-F238E27FC236}">
                <a16:creationId xmlns:a16="http://schemas.microsoft.com/office/drawing/2014/main" id="{72FF036E-0FEE-4A68-A26F-C071FF89CD66}"/>
              </a:ext>
            </a:extLst>
          </p:cNvPr>
          <p:cNvSpPr txBox="1"/>
          <p:nvPr/>
        </p:nvSpPr>
        <p:spPr>
          <a:xfrm>
            <a:off x="1610515" y="2332400"/>
            <a:ext cx="5508357" cy="369332"/>
          </a:xfrm>
          <a:prstGeom prst="rect">
            <a:avLst/>
          </a:prstGeom>
          <a:noFill/>
          <a:ln>
            <a:solidFill>
              <a:schemeClr val="tx1"/>
            </a:solidFill>
          </a:ln>
        </p:spPr>
        <p:txBody>
          <a:bodyPr wrap="square">
            <a:spAutoFit/>
          </a:bodyPr>
          <a:lstStyle/>
          <a:p>
            <a:pPr algn="ctr"/>
            <a:r>
              <a:rPr lang="en-US" altLang="zh-CN" sz="1800" dirty="0">
                <a:solidFill>
                  <a:srgbClr val="303030"/>
                </a:solidFill>
                <a:latin typeface="+mn-lt"/>
              </a:rPr>
              <a:t>Transmission delay &gt;= 2 * Propagation delay</a:t>
            </a:r>
            <a:endParaRPr lang="zh-CN" altLang="en-US" sz="1800" dirty="0">
              <a:latin typeface="+mn-lt"/>
            </a:endParaRPr>
          </a:p>
        </p:txBody>
      </p:sp>
      <p:sp>
        <p:nvSpPr>
          <p:cNvPr id="11" name="文本框 10">
            <a:extLst>
              <a:ext uri="{FF2B5EF4-FFF2-40B4-BE49-F238E27FC236}">
                <a16:creationId xmlns:a16="http://schemas.microsoft.com/office/drawing/2014/main" id="{EC4936D0-536A-41B7-843E-16F6F90CDA51}"/>
              </a:ext>
            </a:extLst>
          </p:cNvPr>
          <p:cNvSpPr txBox="1"/>
          <p:nvPr/>
        </p:nvSpPr>
        <p:spPr>
          <a:xfrm>
            <a:off x="457200" y="2846265"/>
            <a:ext cx="8045040" cy="1477328"/>
          </a:xfrm>
          <a:prstGeom prst="rect">
            <a:avLst/>
          </a:prstGeom>
          <a:noFill/>
        </p:spPr>
        <p:txBody>
          <a:bodyPr wrap="square">
            <a:spAutoFit/>
          </a:bodyPr>
          <a:lstStyle/>
          <a:p>
            <a:pPr algn="l" fontAlgn="base"/>
            <a:r>
              <a:rPr lang="en-US" altLang="zh-CN" sz="1800" b="1" dirty="0">
                <a:solidFill>
                  <a:srgbClr val="303030"/>
                </a:solidFill>
                <a:latin typeface="+mn-lt"/>
              </a:rPr>
              <a:t>According to this condition,</a:t>
            </a:r>
            <a:r>
              <a:rPr lang="en-US" altLang="zh-CN" sz="1800" b="1" dirty="0">
                <a:solidFill>
                  <a:srgbClr val="303030"/>
                </a:solidFill>
                <a:latin typeface="+mn-lt"/>
                <a:cs typeface="Arial" panose="020B0604020202020204" pitchFamily="34" charset="0"/>
              </a:rPr>
              <a:t> </a:t>
            </a:r>
          </a:p>
          <a:p>
            <a:pPr marL="257175" indent="-257175" fontAlgn="base">
              <a:buFont typeface="Arial" panose="020B0604020202020204" pitchFamily="34" charset="0"/>
              <a:buChar char="•"/>
            </a:pPr>
            <a:r>
              <a:rPr lang="en-US" altLang="zh-CN" sz="1800" dirty="0">
                <a:solidFill>
                  <a:srgbClr val="303030"/>
                </a:solidFill>
                <a:latin typeface="+mn-lt"/>
              </a:rPr>
              <a:t>Each station must transmit the data packet of size whose transmission delay is at least twice its propagation delay.</a:t>
            </a:r>
          </a:p>
          <a:p>
            <a:pPr marL="257175" indent="-257175" fontAlgn="base">
              <a:buFont typeface="Arial" panose="020B0604020202020204" pitchFamily="34" charset="0"/>
              <a:buChar char="•"/>
            </a:pPr>
            <a:r>
              <a:rPr lang="en-US" altLang="zh-CN" sz="1800" dirty="0">
                <a:solidFill>
                  <a:srgbClr val="303030"/>
                </a:solidFill>
                <a:latin typeface="+mn-lt"/>
              </a:rPr>
              <a:t>If the size of data packet is smaller, then collision detection would not be possible.</a:t>
            </a:r>
            <a:endParaRPr lang="en-US" altLang="zh-CN" sz="1800" dirty="0">
              <a:solidFill>
                <a:srgbClr val="303030"/>
              </a:solidFill>
              <a:latin typeface="+mn-lt"/>
              <a:cs typeface="Arial" panose="020B0604020202020204" pitchFamily="34" charset="0"/>
            </a:endParaRPr>
          </a:p>
        </p:txBody>
      </p:sp>
      <p:sp>
        <p:nvSpPr>
          <p:cNvPr id="12" name="文本框 11">
            <a:extLst>
              <a:ext uri="{FF2B5EF4-FFF2-40B4-BE49-F238E27FC236}">
                <a16:creationId xmlns:a16="http://schemas.microsoft.com/office/drawing/2014/main" id="{ACDEF075-0151-4A8A-B6CE-DF00CF7A4CE5}"/>
              </a:ext>
            </a:extLst>
          </p:cNvPr>
          <p:cNvSpPr txBox="1"/>
          <p:nvPr/>
        </p:nvSpPr>
        <p:spPr>
          <a:xfrm>
            <a:off x="457200" y="4358513"/>
            <a:ext cx="8045040" cy="1754326"/>
          </a:xfrm>
          <a:prstGeom prst="rect">
            <a:avLst/>
          </a:prstGeom>
          <a:noFill/>
        </p:spPr>
        <p:txBody>
          <a:bodyPr wrap="square">
            <a:spAutoFit/>
          </a:bodyPr>
          <a:lstStyle/>
          <a:p>
            <a:pPr algn="l" fontAlgn="base"/>
            <a:r>
              <a:rPr lang="en-US" altLang="zh-CN" sz="1800" b="1" dirty="0">
                <a:solidFill>
                  <a:srgbClr val="303030"/>
                </a:solidFill>
                <a:latin typeface="+mn-lt"/>
              </a:rPr>
              <a:t>Length of Data Packet,</a:t>
            </a:r>
            <a:r>
              <a:rPr lang="en-US" altLang="zh-CN" sz="1800" b="1" dirty="0">
                <a:solidFill>
                  <a:srgbClr val="303030"/>
                </a:solidFill>
                <a:latin typeface="+mn-lt"/>
                <a:cs typeface="Arial" panose="020B0604020202020204" pitchFamily="34" charset="0"/>
              </a:rPr>
              <a:t> </a:t>
            </a:r>
          </a:p>
          <a:p>
            <a:pPr marL="257175" indent="-257175" fontAlgn="base">
              <a:buFont typeface="Arial" panose="020B0604020202020204" pitchFamily="34" charset="0"/>
              <a:buChar char="•"/>
            </a:pPr>
            <a:r>
              <a:rPr lang="en-US" altLang="zh-CN" sz="1800" dirty="0">
                <a:solidFill>
                  <a:srgbClr val="303030"/>
                </a:solidFill>
                <a:latin typeface="+mn-lt"/>
              </a:rPr>
              <a:t>Transmission delay = Length of data packet (L) / Bandwidth (B).</a:t>
            </a:r>
          </a:p>
          <a:p>
            <a:pPr marL="257175" indent="-257175" fontAlgn="base">
              <a:buFont typeface="Arial" panose="020B0604020202020204" pitchFamily="34" charset="0"/>
              <a:buChar char="•"/>
            </a:pPr>
            <a:r>
              <a:rPr lang="en-US" altLang="zh-CN" sz="1800" dirty="0">
                <a:solidFill>
                  <a:srgbClr val="303030"/>
                </a:solidFill>
                <a:latin typeface="+mn-lt"/>
              </a:rPr>
              <a:t>Propagation delay = Distance between the two stations (D) / Propagation speed (V)</a:t>
            </a:r>
          </a:p>
          <a:p>
            <a:pPr marL="257175" indent="-257175" fontAlgn="base">
              <a:buFont typeface="Arial" panose="020B0604020202020204" pitchFamily="34" charset="0"/>
              <a:buChar char="•"/>
            </a:pPr>
            <a:r>
              <a:rPr lang="en-US" altLang="zh-CN" sz="1800" dirty="0">
                <a:solidFill>
                  <a:srgbClr val="303030"/>
                </a:solidFill>
                <a:latin typeface="+mn-lt"/>
              </a:rPr>
              <a:t>We get </a:t>
            </a:r>
            <a:r>
              <a:rPr lang="pl-PL" altLang="zh-CN" sz="1800" dirty="0">
                <a:solidFill>
                  <a:srgbClr val="303030"/>
                </a:solidFill>
                <a:latin typeface="+mn-lt"/>
              </a:rPr>
              <a:t>L / B &gt;= 2 </a:t>
            </a:r>
            <a:r>
              <a:rPr lang="en-US" altLang="zh-CN" sz="1800" dirty="0">
                <a:solidFill>
                  <a:srgbClr val="303030"/>
                </a:solidFill>
                <a:latin typeface="+mn-lt"/>
              </a:rPr>
              <a:t>*</a:t>
            </a:r>
            <a:r>
              <a:rPr lang="pl-PL" altLang="zh-CN" sz="1800" dirty="0">
                <a:solidFill>
                  <a:srgbClr val="303030"/>
                </a:solidFill>
                <a:latin typeface="+mn-lt"/>
              </a:rPr>
              <a:t> D / V</a:t>
            </a:r>
            <a:r>
              <a:rPr lang="en-US" altLang="zh-CN" sz="1800" dirty="0">
                <a:solidFill>
                  <a:srgbClr val="303030"/>
                </a:solidFill>
                <a:latin typeface="+mn-lt"/>
              </a:rPr>
              <a:t>. </a:t>
            </a:r>
          </a:p>
          <a:p>
            <a:pPr marL="257175" indent="-257175" fontAlgn="base">
              <a:buFont typeface="Arial" panose="020B0604020202020204" pitchFamily="34" charset="0"/>
              <a:buChar char="•"/>
            </a:pPr>
            <a:r>
              <a:rPr lang="en-US" altLang="zh-CN" sz="1800" dirty="0">
                <a:solidFill>
                  <a:srgbClr val="303030"/>
                </a:solidFill>
                <a:latin typeface="+mn-lt"/>
              </a:rPr>
              <a:t>Thus,  </a:t>
            </a:r>
            <a:endParaRPr lang="en-US" altLang="zh-CN" sz="1800" dirty="0">
              <a:solidFill>
                <a:srgbClr val="303030"/>
              </a:solidFill>
              <a:latin typeface="+mn-lt"/>
              <a:cs typeface="Arial" panose="020B0604020202020204" pitchFamily="34" charset="0"/>
            </a:endParaRPr>
          </a:p>
        </p:txBody>
      </p:sp>
      <p:sp>
        <p:nvSpPr>
          <p:cNvPr id="13" name="文本框 12">
            <a:extLst>
              <a:ext uri="{FF2B5EF4-FFF2-40B4-BE49-F238E27FC236}">
                <a16:creationId xmlns:a16="http://schemas.microsoft.com/office/drawing/2014/main" id="{38818053-91A7-4196-BE01-8FA848AF3E66}"/>
              </a:ext>
            </a:extLst>
          </p:cNvPr>
          <p:cNvSpPr txBox="1"/>
          <p:nvPr/>
        </p:nvSpPr>
        <p:spPr>
          <a:xfrm>
            <a:off x="2540769" y="5980374"/>
            <a:ext cx="3647851" cy="323165"/>
          </a:xfrm>
          <a:prstGeom prst="rect">
            <a:avLst/>
          </a:prstGeom>
          <a:noFill/>
          <a:ln>
            <a:solidFill>
              <a:schemeClr val="tx1"/>
            </a:solidFill>
          </a:ln>
        </p:spPr>
        <p:txBody>
          <a:bodyPr wrap="square">
            <a:spAutoFit/>
          </a:bodyPr>
          <a:lstStyle/>
          <a:p>
            <a:pPr algn="ctr"/>
            <a:r>
              <a:rPr lang="pl-PL" altLang="zh-CN" sz="1500" dirty="0">
                <a:solidFill>
                  <a:srgbClr val="303030"/>
                </a:solidFill>
                <a:latin typeface="+mn-lt"/>
              </a:rPr>
              <a:t>L &gt;= 2 </a:t>
            </a:r>
            <a:r>
              <a:rPr lang="en-US" altLang="zh-CN" sz="1500" dirty="0">
                <a:solidFill>
                  <a:srgbClr val="303030"/>
                </a:solidFill>
                <a:latin typeface="+mn-lt"/>
              </a:rPr>
              <a:t>*</a:t>
            </a:r>
            <a:r>
              <a:rPr lang="pl-PL" altLang="zh-CN" sz="1500" dirty="0">
                <a:solidFill>
                  <a:srgbClr val="303030"/>
                </a:solidFill>
                <a:latin typeface="+mn-lt"/>
              </a:rPr>
              <a:t> B </a:t>
            </a:r>
            <a:r>
              <a:rPr lang="en-US" altLang="zh-CN" sz="1500" dirty="0">
                <a:solidFill>
                  <a:srgbClr val="303030"/>
                </a:solidFill>
                <a:latin typeface="+mn-lt"/>
              </a:rPr>
              <a:t>*</a:t>
            </a:r>
            <a:r>
              <a:rPr lang="pl-PL" altLang="zh-CN" sz="1500" dirty="0">
                <a:solidFill>
                  <a:srgbClr val="303030"/>
                </a:solidFill>
                <a:latin typeface="+mn-lt"/>
              </a:rPr>
              <a:t> D / V</a:t>
            </a:r>
            <a:endParaRPr lang="zh-CN" altLang="en-US" sz="1500" dirty="0">
              <a:latin typeface="+mn-lt"/>
            </a:endParaRPr>
          </a:p>
        </p:txBody>
      </p:sp>
      <p:sp>
        <p:nvSpPr>
          <p:cNvPr id="2" name="标题 1">
            <a:extLst>
              <a:ext uri="{FF2B5EF4-FFF2-40B4-BE49-F238E27FC236}">
                <a16:creationId xmlns:a16="http://schemas.microsoft.com/office/drawing/2014/main" id="{62A8B2E8-C7EC-4B98-8762-BFE4A29147FE}"/>
              </a:ext>
            </a:extLst>
          </p:cNvPr>
          <p:cNvSpPr>
            <a:spLocks noGrp="1"/>
          </p:cNvSpPr>
          <p:nvPr>
            <p:ph type="title"/>
          </p:nvPr>
        </p:nvSpPr>
        <p:spPr/>
        <p:txBody>
          <a:bodyPr/>
          <a:lstStyle/>
          <a:p>
            <a:r>
              <a:rPr lang="en-US" altLang="zh-CN" dirty="0"/>
              <a:t>Collision Detection</a:t>
            </a:r>
            <a:endParaRPr lang="zh-CN" altLang="en-US" dirty="0"/>
          </a:p>
        </p:txBody>
      </p:sp>
    </p:spTree>
    <p:extLst>
      <p:ext uri="{BB962C8B-B14F-4D97-AF65-F5344CB8AC3E}">
        <p14:creationId xmlns:p14="http://schemas.microsoft.com/office/powerpoint/2010/main" val="3207607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type="body" idx="1"/>
          </p:nvPr>
        </p:nvSpPr>
        <p:spPr/>
        <p:txBody>
          <a:bodyPr/>
          <a:lstStyle/>
          <a:p>
            <a:pPr marL="101600" indent="0">
              <a:buNone/>
            </a:pPr>
            <a:r>
              <a:rPr lang="en-US" altLang="zh-CN" sz="2000" dirty="0"/>
              <a:t>A network using CSMA/CD has a bandwidth of 10 Mbps. If the maximum propagation time (including the delays in the devices and ignoring the time needed to send a jamming signal) is 25.6 </a:t>
            </a:r>
            <a:r>
              <a:rPr lang="en-US" altLang="zh-CN" sz="2000" dirty="0" err="1"/>
              <a:t>μs</a:t>
            </a:r>
            <a:r>
              <a:rPr lang="en-US" altLang="zh-CN" sz="2000" dirty="0"/>
              <a:t>, what is the minimum size of the frame?</a:t>
            </a:r>
          </a:p>
          <a:p>
            <a:pPr marL="101600" indent="0">
              <a:buNone/>
            </a:pPr>
            <a:r>
              <a:rPr lang="en-US" altLang="zh-CN" sz="2000" dirty="0">
                <a:solidFill>
                  <a:srgbClr val="FF0000"/>
                </a:solidFill>
                <a:ea typeface="宋体" panose="02010600030101010101" pitchFamily="2" charset="-122"/>
              </a:rPr>
              <a:t>Solution </a:t>
            </a:r>
          </a:p>
          <a:p>
            <a:pPr marL="101600" indent="0">
              <a:buNone/>
            </a:pPr>
            <a:r>
              <a:rPr lang="en-US" altLang="zh-CN" sz="2000" dirty="0">
                <a:ea typeface="宋体" panose="02010600030101010101" pitchFamily="2" charset="-122"/>
              </a:rPr>
              <a:t>The minimum frame transmission time is 2 × </a:t>
            </a:r>
            <a:r>
              <a:rPr lang="en-US" altLang="zh-CN" sz="2000" dirty="0" err="1">
                <a:ea typeface="宋体" panose="02010600030101010101" pitchFamily="2" charset="-122"/>
              </a:rPr>
              <a:t>T</a:t>
            </a:r>
            <a:r>
              <a:rPr lang="en-US" altLang="zh-CN" sz="2000" baseline="-14000" dirty="0" err="1">
                <a:ea typeface="宋体" panose="02010600030101010101" pitchFamily="2" charset="-122"/>
              </a:rPr>
              <a:t>p</a:t>
            </a:r>
            <a:r>
              <a:rPr lang="en-US" altLang="zh-CN" sz="2000" dirty="0">
                <a:ea typeface="宋体" panose="02010600030101010101" pitchFamily="2" charset="-122"/>
              </a:rPr>
              <a:t> = 51.2 </a:t>
            </a:r>
            <a:r>
              <a:rPr lang="en-US" altLang="zh-CN" sz="2000" dirty="0" err="1">
                <a:ea typeface="宋体" panose="02010600030101010101" pitchFamily="2" charset="-122"/>
              </a:rPr>
              <a:t>μs</a:t>
            </a:r>
            <a:r>
              <a:rPr lang="en-US" altLang="zh-CN" sz="2000" dirty="0">
                <a:ea typeface="宋体" panose="02010600030101010101" pitchFamily="2" charset="-122"/>
              </a:rPr>
              <a:t>. </a:t>
            </a:r>
          </a:p>
          <a:p>
            <a:pPr marL="101600" indent="0">
              <a:buNone/>
            </a:pPr>
            <a:r>
              <a:rPr lang="en-US" altLang="zh-CN" sz="2000" dirty="0">
                <a:ea typeface="宋体" panose="02010600030101010101" pitchFamily="2" charset="-122"/>
              </a:rPr>
              <a:t>This means, in the worst case, a station needs to transmit for a period of 51.2 </a:t>
            </a:r>
            <a:r>
              <a:rPr lang="en-US" altLang="zh-CN" sz="2000" dirty="0" err="1">
                <a:ea typeface="宋体" panose="02010600030101010101" pitchFamily="2" charset="-122"/>
              </a:rPr>
              <a:t>μs</a:t>
            </a:r>
            <a:r>
              <a:rPr lang="en-US" altLang="zh-CN" sz="2000" dirty="0">
                <a:ea typeface="宋体" panose="02010600030101010101" pitchFamily="2" charset="-122"/>
              </a:rPr>
              <a:t> to detect the collision. </a:t>
            </a:r>
          </a:p>
          <a:p>
            <a:pPr marL="101600" indent="0">
              <a:buNone/>
            </a:pPr>
            <a:r>
              <a:rPr lang="en-US" altLang="zh-CN" sz="2000" dirty="0">
                <a:ea typeface="宋体" panose="02010600030101010101" pitchFamily="2" charset="-122"/>
              </a:rPr>
              <a:t>The minimum size of the frame is 10 Mbps × 51.2 </a:t>
            </a:r>
            <a:r>
              <a:rPr lang="en-US" altLang="zh-CN" sz="2000" dirty="0" err="1">
                <a:ea typeface="宋体" panose="02010600030101010101" pitchFamily="2" charset="-122"/>
              </a:rPr>
              <a:t>μs</a:t>
            </a:r>
            <a:r>
              <a:rPr lang="en-US" altLang="zh-CN" sz="2000" dirty="0">
                <a:ea typeface="宋体" panose="02010600030101010101" pitchFamily="2" charset="-122"/>
              </a:rPr>
              <a:t> = 512 bits or 64 bytes. </a:t>
            </a:r>
          </a:p>
          <a:p>
            <a:pPr marL="101600" indent="0">
              <a:buNone/>
            </a:pPr>
            <a:r>
              <a:rPr lang="en-US" altLang="zh-CN" sz="2000" dirty="0">
                <a:ea typeface="宋体" panose="02010600030101010101" pitchFamily="2" charset="-122"/>
              </a:rPr>
              <a:t>This is actually the minimum size of the frame for Standard Ethernet, as we will see later in the chapter.</a:t>
            </a:r>
          </a:p>
          <a:p>
            <a:pPr marL="101600" indent="0">
              <a:buNone/>
            </a:pPr>
            <a:endParaRPr lang="zh-CN" altLang="en-US" sz="2000" dirty="0"/>
          </a:p>
        </p:txBody>
      </p:sp>
      <p:sp>
        <p:nvSpPr>
          <p:cNvPr id="5" name="标题 4"/>
          <p:cNvSpPr>
            <a:spLocks noGrp="1"/>
          </p:cNvSpPr>
          <p:nvPr>
            <p:ph type="title"/>
          </p:nvPr>
        </p:nvSpPr>
        <p:spPr/>
        <p:txBody>
          <a:bodyPr/>
          <a:lstStyle/>
          <a:p>
            <a:r>
              <a:rPr lang="en-US" altLang="zh-CN"/>
              <a:t>Example</a:t>
            </a:r>
            <a:endParaRPr lang="zh-CN" altLang="en-US"/>
          </a:p>
        </p:txBody>
      </p:sp>
    </p:spTree>
    <p:extLst>
      <p:ext uri="{BB962C8B-B14F-4D97-AF65-F5344CB8AC3E}">
        <p14:creationId xmlns:p14="http://schemas.microsoft.com/office/powerpoint/2010/main" val="265130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Collision-Free Protocols</a:t>
            </a:r>
          </a:p>
        </p:txBody>
      </p:sp>
      <p:sp>
        <p:nvSpPr>
          <p:cNvPr id="3" name="Text Placeholder 2"/>
          <p:cNvSpPr>
            <a:spLocks noGrp="1"/>
          </p:cNvSpPr>
          <p:nvPr>
            <p:ph type="body" idx="1"/>
          </p:nvPr>
        </p:nvSpPr>
        <p:spPr/>
        <p:txBody>
          <a:bodyPr/>
          <a:lstStyle/>
          <a:p>
            <a:r>
              <a:rPr lang="en-US" dirty="0"/>
              <a:t>Bit-map protocol</a:t>
            </a:r>
          </a:p>
          <a:p>
            <a:pPr lvl="1"/>
            <a:r>
              <a:rPr lang="en-US" dirty="0"/>
              <a:t>Basic bit-map method</a:t>
            </a:r>
          </a:p>
          <a:p>
            <a:pPr lvl="1"/>
            <a:r>
              <a:rPr lang="en-US" dirty="0"/>
              <a:t>Reservation protocols</a:t>
            </a:r>
          </a:p>
          <a:p>
            <a:pPr lvl="2"/>
            <a:r>
              <a:rPr lang="en-US" dirty="0"/>
              <a:t>The desire to transmit is broadcast before the actual transmission</a:t>
            </a:r>
          </a:p>
          <a:p>
            <a:r>
              <a:rPr lang="en-US" dirty="0"/>
              <a:t>Token passing</a:t>
            </a:r>
          </a:p>
          <a:p>
            <a:pPr lvl="1"/>
            <a:r>
              <a:rPr lang="en-US" dirty="0"/>
              <a:t>Token bus</a:t>
            </a:r>
          </a:p>
          <a:p>
            <a:pPr lvl="1"/>
            <a:r>
              <a:rPr lang="it-IT" dirty="0"/>
              <a:t>FDDI (Fiber Distributed Data Interface)</a:t>
            </a:r>
          </a:p>
          <a:p>
            <a:pPr lvl="1"/>
            <a:r>
              <a:rPr lang="en-US" dirty="0"/>
              <a:t>RPR (Resilient Packet Ring)</a:t>
            </a:r>
          </a:p>
          <a:p>
            <a:pPr lvl="2"/>
            <a:r>
              <a:rPr lang="en-US" dirty="0"/>
              <a:t>Defined as IEEE 802.17 to standardize the mix of metropolitan area rings in use by ISPs</a:t>
            </a:r>
          </a:p>
          <a:p>
            <a:r>
              <a:rPr lang="en-US" dirty="0"/>
              <a:t>Binary countdown</a:t>
            </a:r>
          </a:p>
          <a:p>
            <a:endParaRPr lang="en-US" dirty="0"/>
          </a:p>
          <a:p>
            <a:pPr lvl="1"/>
            <a:endParaRPr lang="en-US" dirty="0"/>
          </a:p>
          <a:p>
            <a:pPr lvl="1"/>
            <a:endParaRPr lang="en-US" dirty="0"/>
          </a:p>
        </p:txBody>
      </p:sp>
    </p:spTree>
    <p:extLst>
      <p:ext uri="{BB962C8B-B14F-4D97-AF65-F5344CB8AC3E}">
        <p14:creationId xmlns:p14="http://schemas.microsoft.com/office/powerpoint/2010/main" val="3530014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Bit-Map Protocol</a:t>
            </a:r>
          </a:p>
        </p:txBody>
      </p:sp>
      <p:sp>
        <p:nvSpPr>
          <p:cNvPr id="3" name="Text Placeholder 2"/>
          <p:cNvSpPr>
            <a:spLocks noGrp="1"/>
          </p:cNvSpPr>
          <p:nvPr>
            <p:ph type="body" idx="1"/>
          </p:nvPr>
        </p:nvSpPr>
        <p:spPr/>
        <p:txBody>
          <a:bodyPr/>
          <a:lstStyle/>
          <a:p>
            <a:pPr algn="ctr"/>
            <a:r>
              <a:rPr lang="en-US" dirty="0"/>
              <a:t>The basic bit-map protocol</a:t>
            </a:r>
          </a:p>
        </p:txBody>
      </p:sp>
      <p:pic>
        <p:nvPicPr>
          <p:cNvPr id="5" name="Picture Placeholder 4" descr="Figure 4-6. The basic bit-map protocol."/>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56597" y="4177442"/>
            <a:ext cx="7830805" cy="1382712"/>
          </a:xfrm>
        </p:spPr>
      </p:pic>
      <p:sp>
        <p:nvSpPr>
          <p:cNvPr id="4" name="矩形 3">
            <a:extLst>
              <a:ext uri="{FF2B5EF4-FFF2-40B4-BE49-F238E27FC236}">
                <a16:creationId xmlns:a16="http://schemas.microsoft.com/office/drawing/2014/main" id="{3539D711-6ACF-4FDA-B518-685D6DFD98AB}"/>
              </a:ext>
            </a:extLst>
          </p:cNvPr>
          <p:cNvSpPr/>
          <p:nvPr/>
        </p:nvSpPr>
        <p:spPr>
          <a:xfrm>
            <a:off x="656596" y="1577278"/>
            <a:ext cx="7830805" cy="1938992"/>
          </a:xfrm>
          <a:prstGeom prst="rect">
            <a:avLst/>
          </a:prstGeom>
        </p:spPr>
        <p:txBody>
          <a:bodyPr wrap="square">
            <a:spAutoFit/>
          </a:bodyPr>
          <a:lstStyle/>
          <a:p>
            <a:r>
              <a:rPr lang="en-US" altLang="zh-CN" sz="2400" dirty="0">
                <a:ea typeface="宋体" panose="02010600030101010101" pitchFamily="2" charset="-122"/>
              </a:rPr>
              <a:t>Collision-free protocols avoid collisions entirely</a:t>
            </a:r>
          </a:p>
          <a:p>
            <a:pPr marL="342900" lvl="1" indent="-342900">
              <a:buFont typeface="Arial" panose="020B0604020202020204" pitchFamily="34" charset="0"/>
              <a:buChar char="•"/>
            </a:pPr>
            <a:r>
              <a:rPr lang="en-US" altLang="zh-CN" sz="2400" dirty="0">
                <a:ea typeface="宋体" panose="02010600030101010101" pitchFamily="2" charset="-122"/>
              </a:rPr>
              <a:t>Senders must know when it is their turn to send</a:t>
            </a:r>
          </a:p>
          <a:p>
            <a:r>
              <a:rPr lang="en-US" altLang="zh-CN" sz="2400" dirty="0">
                <a:ea typeface="宋体" panose="02010600030101010101" pitchFamily="2" charset="-122"/>
              </a:rPr>
              <a:t> The basic bit-map protocol:</a:t>
            </a:r>
          </a:p>
          <a:p>
            <a:pPr marL="342900" lvl="1" indent="-342900">
              <a:buFont typeface="Arial" panose="020B0604020202020204" pitchFamily="34" charset="0"/>
              <a:buChar char="•"/>
            </a:pPr>
            <a:r>
              <a:rPr lang="en-US" altLang="zh-CN" sz="2400" dirty="0">
                <a:ea typeface="宋体" panose="02010600030101010101" pitchFamily="2" charset="-122"/>
              </a:rPr>
              <a:t>Sender set a bit in contention slot if they have data</a:t>
            </a:r>
          </a:p>
          <a:p>
            <a:pPr marL="342900" lvl="1" indent="-342900">
              <a:buFont typeface="Arial" panose="020B0604020202020204" pitchFamily="34" charset="0"/>
              <a:buChar char="•"/>
            </a:pPr>
            <a:r>
              <a:rPr lang="en-US" altLang="zh-CN" sz="2400" dirty="0">
                <a:ea typeface="宋体" panose="02010600030101010101" pitchFamily="2" charset="-122"/>
              </a:rPr>
              <a:t>Senders send in turn; everyone knows who has data</a:t>
            </a:r>
          </a:p>
        </p:txBody>
      </p:sp>
    </p:spTree>
    <p:extLst>
      <p:ext uri="{BB962C8B-B14F-4D97-AF65-F5344CB8AC3E}">
        <p14:creationId xmlns:p14="http://schemas.microsoft.com/office/powerpoint/2010/main" val="1893263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 Passing</a:t>
            </a:r>
          </a:p>
        </p:txBody>
      </p:sp>
      <p:sp>
        <p:nvSpPr>
          <p:cNvPr id="3" name="Text Placeholder 2"/>
          <p:cNvSpPr>
            <a:spLocks noGrp="1"/>
          </p:cNvSpPr>
          <p:nvPr>
            <p:ph type="body" idx="1"/>
          </p:nvPr>
        </p:nvSpPr>
        <p:spPr>
          <a:xfrm>
            <a:off x="457200" y="5513969"/>
            <a:ext cx="8229600" cy="1018367"/>
          </a:xfrm>
        </p:spPr>
        <p:txBody>
          <a:bodyPr/>
          <a:lstStyle/>
          <a:p>
            <a:pPr algn="ctr"/>
            <a:r>
              <a:rPr lang="en-US" dirty="0"/>
              <a:t>Token ring</a:t>
            </a:r>
          </a:p>
        </p:txBody>
      </p:sp>
      <p:pic>
        <p:nvPicPr>
          <p:cNvPr id="5" name="Picture Placeholder 4" descr="Figure 4-7. Token ring."/>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764368" y="3942487"/>
            <a:ext cx="3615263" cy="2145492"/>
          </a:xfrm>
        </p:spPr>
      </p:pic>
      <p:sp>
        <p:nvSpPr>
          <p:cNvPr id="4" name="矩形 3">
            <a:extLst>
              <a:ext uri="{FF2B5EF4-FFF2-40B4-BE49-F238E27FC236}">
                <a16:creationId xmlns:a16="http://schemas.microsoft.com/office/drawing/2014/main" id="{43E431DF-1BE6-46A5-8B0C-041A2EDCD6E0}"/>
              </a:ext>
            </a:extLst>
          </p:cNvPr>
          <p:cNvSpPr/>
          <p:nvPr/>
        </p:nvSpPr>
        <p:spPr>
          <a:xfrm>
            <a:off x="878305" y="1295399"/>
            <a:ext cx="7700211" cy="2400657"/>
          </a:xfrm>
          <a:prstGeom prst="rect">
            <a:avLst/>
          </a:prstGeom>
        </p:spPr>
        <p:txBody>
          <a:bodyPr wrap="square">
            <a:spAutoFit/>
          </a:bodyPr>
          <a:lstStyle/>
          <a:p>
            <a:r>
              <a:rPr lang="en-US" altLang="zh-CN" sz="2000" dirty="0"/>
              <a:t>The stations in a network are organized in a logical ring. For each station, there is a predecessor and a successor. </a:t>
            </a:r>
          </a:p>
          <a:p>
            <a:pPr marL="342900" indent="-342900">
              <a:buFont typeface="Arial" panose="020B0604020202020204" pitchFamily="34" charset="0"/>
              <a:buChar char="•"/>
            </a:pPr>
            <a:r>
              <a:rPr lang="en-US" altLang="zh-CN" sz="1800" dirty="0"/>
              <a:t>The predecessor is the station which is logically before the station in the ring</a:t>
            </a:r>
          </a:p>
          <a:p>
            <a:pPr marL="342900" indent="-342900">
              <a:buFont typeface="Arial" panose="020B0604020202020204" pitchFamily="34" charset="0"/>
              <a:buChar char="•"/>
            </a:pPr>
            <a:r>
              <a:rPr lang="en-US" altLang="zh-CN" sz="1800" dirty="0"/>
              <a:t>The successor is the station which is after the station in the ring. </a:t>
            </a:r>
          </a:p>
          <a:p>
            <a:r>
              <a:rPr lang="en-US" altLang="zh-CN" sz="2000" dirty="0">
                <a:ea typeface="宋体" panose="02010600030101010101" pitchFamily="2" charset="-122"/>
              </a:rPr>
              <a:t>Token sent round ring defines the sending order</a:t>
            </a:r>
          </a:p>
          <a:p>
            <a:pPr marL="342900" lvl="1" indent="-342900">
              <a:buFont typeface="Arial" panose="020B0604020202020204" pitchFamily="34" charset="0"/>
              <a:buChar char="•"/>
            </a:pPr>
            <a:r>
              <a:rPr lang="en-US" altLang="zh-CN" sz="1800" dirty="0">
                <a:ea typeface="宋体" panose="02010600030101010101" pitchFamily="2" charset="-122"/>
              </a:rPr>
              <a:t>Station with token may send a frame before passing</a:t>
            </a:r>
          </a:p>
          <a:p>
            <a:pPr marL="342900" lvl="1" indent="-342900">
              <a:buFont typeface="Arial" panose="020B0604020202020204" pitchFamily="34" charset="0"/>
              <a:buChar char="•"/>
            </a:pPr>
            <a:r>
              <a:rPr lang="en-US" altLang="zh-CN" sz="1800" dirty="0">
                <a:ea typeface="宋体" panose="02010600030101010101" pitchFamily="2" charset="-122"/>
              </a:rPr>
              <a:t>Idea can be used without ring too, e.g., token bus</a:t>
            </a:r>
            <a:endParaRPr lang="en-US" altLang="zh-CN" sz="2000" dirty="0">
              <a:ea typeface="宋体" panose="02010600030101010101" pitchFamily="2" charset="-122"/>
            </a:endParaRPr>
          </a:p>
        </p:txBody>
      </p:sp>
    </p:spTree>
    <p:extLst>
      <p:ext uri="{BB962C8B-B14F-4D97-AF65-F5344CB8AC3E}">
        <p14:creationId xmlns:p14="http://schemas.microsoft.com/office/powerpoint/2010/main" val="1105222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Channel Allocation Problem</a:t>
            </a:r>
          </a:p>
        </p:txBody>
      </p:sp>
      <p:sp>
        <p:nvSpPr>
          <p:cNvPr id="3" name="Text Placeholder 2"/>
          <p:cNvSpPr>
            <a:spLocks noGrp="1"/>
          </p:cNvSpPr>
          <p:nvPr>
            <p:ph type="body" idx="1"/>
          </p:nvPr>
        </p:nvSpPr>
        <p:spPr/>
        <p:txBody>
          <a:bodyPr/>
          <a:lstStyle/>
          <a:p>
            <a:r>
              <a:rPr lang="en-US" dirty="0"/>
              <a:t>Static channel allocation</a:t>
            </a:r>
          </a:p>
          <a:p>
            <a:r>
              <a:rPr lang="en-US" dirty="0"/>
              <a:t>Assumptions for dynamic channel allocation</a:t>
            </a:r>
          </a:p>
        </p:txBody>
      </p:sp>
    </p:spTree>
    <p:extLst>
      <p:ext uri="{BB962C8B-B14F-4D97-AF65-F5344CB8AC3E}">
        <p14:creationId xmlns:p14="http://schemas.microsoft.com/office/powerpoint/2010/main" val="24468221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Countdown</a:t>
            </a:r>
          </a:p>
        </p:txBody>
      </p:sp>
      <p:sp>
        <p:nvSpPr>
          <p:cNvPr id="3" name="Text Placeholder 2"/>
          <p:cNvSpPr>
            <a:spLocks noGrp="1"/>
          </p:cNvSpPr>
          <p:nvPr>
            <p:ph type="body" idx="1"/>
          </p:nvPr>
        </p:nvSpPr>
        <p:spPr>
          <a:xfrm>
            <a:off x="5231920" y="5423246"/>
            <a:ext cx="3176337" cy="631064"/>
          </a:xfrm>
        </p:spPr>
        <p:txBody>
          <a:bodyPr/>
          <a:lstStyle/>
          <a:p>
            <a:pPr algn="ctr"/>
            <a:r>
              <a:rPr lang="en-US" dirty="0"/>
              <a:t>The binary countdown protocol. A dash indicates silence.</a:t>
            </a:r>
          </a:p>
        </p:txBody>
      </p:sp>
      <p:pic>
        <p:nvPicPr>
          <p:cNvPr id="5" name="Picture Placeholder 4" descr="Figure 4-8. The binary countdown protocol. A dash indicates silenc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5063814" y="1586993"/>
            <a:ext cx="3512551" cy="3411129"/>
          </a:xfrm>
        </p:spPr>
      </p:pic>
      <p:sp>
        <p:nvSpPr>
          <p:cNvPr id="6" name="矩形 5">
            <a:extLst>
              <a:ext uri="{FF2B5EF4-FFF2-40B4-BE49-F238E27FC236}">
                <a16:creationId xmlns:a16="http://schemas.microsoft.com/office/drawing/2014/main" id="{907C5798-FE13-4B00-A462-8D61F35B7DA1}"/>
              </a:ext>
            </a:extLst>
          </p:cNvPr>
          <p:cNvSpPr/>
          <p:nvPr/>
        </p:nvSpPr>
        <p:spPr>
          <a:xfrm>
            <a:off x="674437" y="2051405"/>
            <a:ext cx="4318667" cy="3046988"/>
          </a:xfrm>
          <a:prstGeom prst="rect">
            <a:avLst/>
          </a:prstGeom>
        </p:spPr>
        <p:txBody>
          <a:bodyPr wrap="square">
            <a:spAutoFit/>
          </a:bodyPr>
          <a:lstStyle/>
          <a:p>
            <a:pPr marL="342900" indent="-342900">
              <a:buFont typeface="Arial" panose="020B0604020202020204" pitchFamily="34" charset="0"/>
              <a:buChar char="•"/>
            </a:pPr>
            <a:r>
              <a:rPr lang="zh-CN" altLang="en-US" sz="2400" dirty="0"/>
              <a:t>Stations send their address in contention slot (log N bits instead of N bits)</a:t>
            </a:r>
          </a:p>
          <a:p>
            <a:pPr marL="342900" indent="-342900">
              <a:buFont typeface="Arial" panose="020B0604020202020204" pitchFamily="34" charset="0"/>
              <a:buChar char="•"/>
            </a:pPr>
            <a:r>
              <a:rPr lang="zh-CN" altLang="en-US" sz="2400" dirty="0"/>
              <a:t>Medium ORs bits; stations give up when they send a “0” but see a “1”</a:t>
            </a:r>
          </a:p>
          <a:p>
            <a:pPr marL="342900" indent="-342900">
              <a:buFont typeface="Arial" panose="020B0604020202020204" pitchFamily="34" charset="0"/>
              <a:buChar char="•"/>
            </a:pPr>
            <a:r>
              <a:rPr lang="zh-CN" altLang="en-US" sz="2400" dirty="0"/>
              <a:t>Station that sees its full address is next to send</a:t>
            </a:r>
          </a:p>
        </p:txBody>
      </p:sp>
    </p:spTree>
    <p:extLst>
      <p:ext uri="{BB962C8B-B14F-4D97-AF65-F5344CB8AC3E}">
        <p14:creationId xmlns:p14="http://schemas.microsoft.com/office/powerpoint/2010/main" val="2959808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Limited-Contention Protocols (1 of 2)</a:t>
            </a:r>
          </a:p>
        </p:txBody>
      </p:sp>
      <p:sp>
        <p:nvSpPr>
          <p:cNvPr id="3" name="Text Placeholder 2"/>
          <p:cNvSpPr>
            <a:spLocks noGrp="1"/>
          </p:cNvSpPr>
          <p:nvPr>
            <p:ph type="body" idx="1"/>
          </p:nvPr>
        </p:nvSpPr>
        <p:spPr/>
        <p:txBody>
          <a:bodyPr/>
          <a:lstStyle/>
          <a:p>
            <a:r>
              <a:rPr lang="en-US" dirty="0"/>
              <a:t>Combines the best properties of the contention and collision-free protocols</a:t>
            </a:r>
          </a:p>
          <a:p>
            <a:r>
              <a:rPr lang="en-US" dirty="0"/>
              <a:t>Limited-contention protocol</a:t>
            </a:r>
          </a:p>
          <a:p>
            <a:pPr lvl="1"/>
            <a:r>
              <a:rPr lang="en-US" dirty="0"/>
              <a:t>Use contention at low load to provide low delay</a:t>
            </a:r>
          </a:p>
          <a:p>
            <a:pPr lvl="1"/>
            <a:r>
              <a:rPr lang="en-US" dirty="0"/>
              <a:t>Used a collision-free technique at high load to provide good channel efficiency</a:t>
            </a:r>
          </a:p>
          <a:p>
            <a:pPr lvl="1" defTabSz="930275"/>
            <a:r>
              <a:rPr lang="en-US" dirty="0"/>
              <a:t>Asymmetric protocols</a:t>
            </a:r>
          </a:p>
          <a:p>
            <a:pPr defTabSz="930275"/>
            <a:r>
              <a:rPr lang="en-US" dirty="0"/>
              <a:t>Review performance of the symmetric protocols first</a:t>
            </a:r>
          </a:p>
          <a:p>
            <a:r>
              <a:rPr lang="en-US" dirty="0"/>
              <a:t>The adaptive tree-walk protocol</a:t>
            </a:r>
          </a:p>
        </p:txBody>
      </p:sp>
    </p:spTree>
    <p:extLst>
      <p:ext uri="{BB962C8B-B14F-4D97-AF65-F5344CB8AC3E}">
        <p14:creationId xmlns:p14="http://schemas.microsoft.com/office/powerpoint/2010/main" val="892028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Limited-Contention Protocols (2 of 2)</a:t>
            </a:r>
          </a:p>
        </p:txBody>
      </p:sp>
      <p:sp>
        <p:nvSpPr>
          <p:cNvPr id="3" name="Text Placeholder 2"/>
          <p:cNvSpPr>
            <a:spLocks noGrp="1"/>
          </p:cNvSpPr>
          <p:nvPr>
            <p:ph type="body" idx="1"/>
          </p:nvPr>
        </p:nvSpPr>
        <p:spPr>
          <a:xfrm>
            <a:off x="457200" y="5569960"/>
            <a:ext cx="8229600" cy="650671"/>
          </a:xfrm>
        </p:spPr>
        <p:txBody>
          <a:bodyPr/>
          <a:lstStyle/>
          <a:p>
            <a:pPr algn="ctr"/>
            <a:r>
              <a:rPr lang="en-US" dirty="0"/>
              <a:t>Acquisition probability for a symmetric contention channel </a:t>
            </a:r>
          </a:p>
        </p:txBody>
      </p:sp>
      <p:pic>
        <p:nvPicPr>
          <p:cNvPr id="11" name="Picture Placeholder 10" descr="Figure 4-9. Acquisition probability for a symmetric contention channel."/>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16000" y="2702235"/>
            <a:ext cx="7112000" cy="3041767"/>
          </a:xfrm>
        </p:spPr>
      </p:pic>
      <p:sp>
        <p:nvSpPr>
          <p:cNvPr id="2" name="矩形 1">
            <a:extLst>
              <a:ext uri="{FF2B5EF4-FFF2-40B4-BE49-F238E27FC236}">
                <a16:creationId xmlns:a16="http://schemas.microsoft.com/office/drawing/2014/main" id="{23AA2D3E-A3C2-4987-9EF7-358B936C5C66}"/>
              </a:ext>
            </a:extLst>
          </p:cNvPr>
          <p:cNvSpPr/>
          <p:nvPr/>
        </p:nvSpPr>
        <p:spPr>
          <a:xfrm>
            <a:off x="859589" y="1416854"/>
            <a:ext cx="7562516" cy="1200329"/>
          </a:xfrm>
          <a:prstGeom prst="rect">
            <a:avLst/>
          </a:prstGeom>
        </p:spPr>
        <p:txBody>
          <a:bodyPr wrap="square">
            <a:spAutoFit/>
          </a:bodyPr>
          <a:lstStyle/>
          <a:p>
            <a:r>
              <a:rPr lang="en-US" altLang="zh-CN" sz="2400" dirty="0">
                <a:ea typeface="宋体" panose="02010600030101010101" pitchFamily="2" charset="-122"/>
              </a:rPr>
              <a:t>Idea is to divide stations into groups within which only a very small number are likely to want to send </a:t>
            </a:r>
          </a:p>
          <a:p>
            <a:pPr marL="342900" lvl="1" indent="-342900">
              <a:buFont typeface="Arial" panose="020B0604020202020204" pitchFamily="34" charset="0"/>
              <a:buChar char="•"/>
            </a:pPr>
            <a:r>
              <a:rPr lang="en-US" altLang="zh-CN" sz="2400" dirty="0">
                <a:ea typeface="宋体" panose="02010600030101010101" pitchFamily="2" charset="-122"/>
              </a:rPr>
              <a:t>Avoids wastage due to idle periods and collisions</a:t>
            </a:r>
            <a:endParaRPr lang="zh-CN" altLang="en-US" sz="2400" dirty="0"/>
          </a:p>
        </p:txBody>
      </p:sp>
      <p:sp>
        <p:nvSpPr>
          <p:cNvPr id="7" name="TextBox 8">
            <a:extLst>
              <a:ext uri="{FF2B5EF4-FFF2-40B4-BE49-F238E27FC236}">
                <a16:creationId xmlns:a16="http://schemas.microsoft.com/office/drawing/2014/main" id="{62749387-48F8-4243-8C6E-E2771EE959C4}"/>
              </a:ext>
            </a:extLst>
          </p:cNvPr>
          <p:cNvSpPr txBox="1">
            <a:spLocks noChangeArrowheads="1"/>
          </p:cNvSpPr>
          <p:nvPr/>
        </p:nvSpPr>
        <p:spPr bwMode="auto">
          <a:xfrm>
            <a:off x="3750341" y="3339102"/>
            <a:ext cx="3676650" cy="646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dirty="0">
                <a:ea typeface="宋体" panose="02010600030101010101" pitchFamily="2" charset="-122"/>
              </a:rPr>
              <a:t>Already too many contenders for a good chance of one winner</a:t>
            </a:r>
          </a:p>
        </p:txBody>
      </p:sp>
      <p:sp>
        <p:nvSpPr>
          <p:cNvPr id="8" name="Freeform 9">
            <a:extLst>
              <a:ext uri="{FF2B5EF4-FFF2-40B4-BE49-F238E27FC236}">
                <a16:creationId xmlns:a16="http://schemas.microsoft.com/office/drawing/2014/main" id="{320E4333-7869-4F40-B1BB-90D6D371ED27}"/>
              </a:ext>
            </a:extLst>
          </p:cNvPr>
          <p:cNvSpPr/>
          <p:nvPr/>
        </p:nvSpPr>
        <p:spPr bwMode="auto">
          <a:xfrm rot="20174098" flipH="1">
            <a:off x="2397791" y="3715340"/>
            <a:ext cx="1300163" cy="244475"/>
          </a:xfrm>
          <a:custGeom>
            <a:avLst/>
            <a:gdLst>
              <a:gd name="connsiteX0" fmla="*/ 0 w 523875"/>
              <a:gd name="connsiteY0" fmla="*/ 103188 h 150813"/>
              <a:gd name="connsiteX1" fmla="*/ 219075 w 523875"/>
              <a:gd name="connsiteY1" fmla="*/ 7938 h 150813"/>
              <a:gd name="connsiteX2" fmla="*/ 523875 w 523875"/>
              <a:gd name="connsiteY2" fmla="*/ 150813 h 150813"/>
              <a:gd name="connsiteX0" fmla="*/ 0 w 523875"/>
              <a:gd name="connsiteY0" fmla="*/ 112713 h 160338"/>
              <a:gd name="connsiteX1" fmla="*/ 304800 w 523875"/>
              <a:gd name="connsiteY1" fmla="*/ 7938 h 160338"/>
              <a:gd name="connsiteX2" fmla="*/ 523875 w 523875"/>
              <a:gd name="connsiteY2" fmla="*/ 160338 h 160338"/>
              <a:gd name="connsiteX0" fmla="*/ 0 w 533400"/>
              <a:gd name="connsiteY0" fmla="*/ 106362 h 115887"/>
              <a:gd name="connsiteX1" fmla="*/ 304800 w 533400"/>
              <a:gd name="connsiteY1" fmla="*/ 1587 h 115887"/>
              <a:gd name="connsiteX2" fmla="*/ 533400 w 533400"/>
              <a:gd name="connsiteY2" fmla="*/ 115887 h 115887"/>
            </a:gdLst>
            <a:ahLst/>
            <a:cxnLst>
              <a:cxn ang="0">
                <a:pos x="connsiteX0" y="connsiteY0"/>
              </a:cxn>
              <a:cxn ang="0">
                <a:pos x="connsiteX1" y="connsiteY1"/>
              </a:cxn>
              <a:cxn ang="0">
                <a:pos x="connsiteX2" y="connsiteY2"/>
              </a:cxn>
            </a:cxnLst>
            <a:rect l="l" t="t" r="r" b="b"/>
            <a:pathLst>
              <a:path w="533400" h="115887">
                <a:moveTo>
                  <a:pt x="0" y="106362"/>
                </a:moveTo>
                <a:cubicBezTo>
                  <a:pt x="65881" y="54768"/>
                  <a:pt x="215900" y="0"/>
                  <a:pt x="304800" y="1587"/>
                </a:cubicBezTo>
                <a:cubicBezTo>
                  <a:pt x="393700" y="3174"/>
                  <a:pt x="424656" y="48418"/>
                  <a:pt x="533400" y="115887"/>
                </a:cubicBezTo>
              </a:path>
            </a:pathLst>
          </a:custGeom>
          <a:noFill/>
          <a:ln w="19050" cap="flat" cmpd="sng" algn="ctr">
            <a:solidFill>
              <a:schemeClr val="accent3">
                <a:lumMod val="60000"/>
                <a:lumOff val="40000"/>
              </a:schemeClr>
            </a:solidFill>
            <a:prstDash val="solid"/>
            <a:round/>
            <a:headEnd type="none" w="med" len="med"/>
            <a:tailEnd type="triangle" w="lg" len="lg"/>
          </a:ln>
          <a:effectLst/>
        </p:spPr>
        <p:txBody>
          <a:bodyPr/>
          <a:lstStyle/>
          <a:p>
            <a:pPr algn="ctr" eaLnBrk="1" hangingPunct="1">
              <a:defRPr/>
            </a:pPr>
            <a:endParaRPr lang="en-US" dirty="0">
              <a:latin typeface="Arial" charset="0"/>
              <a:cs typeface="Arial" charset="0"/>
            </a:endParaRPr>
          </a:p>
        </p:txBody>
      </p:sp>
    </p:spTree>
    <p:extLst>
      <p:ext uri="{BB962C8B-B14F-4D97-AF65-F5344CB8AC3E}">
        <p14:creationId xmlns:p14="http://schemas.microsoft.com/office/powerpoint/2010/main" val="36137875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Adaptive Tree-Walk Protocol</a:t>
            </a:r>
          </a:p>
        </p:txBody>
      </p:sp>
      <p:sp>
        <p:nvSpPr>
          <p:cNvPr id="3" name="Text Placeholder 2"/>
          <p:cNvSpPr>
            <a:spLocks noGrp="1"/>
          </p:cNvSpPr>
          <p:nvPr>
            <p:ph type="body" idx="1"/>
          </p:nvPr>
        </p:nvSpPr>
        <p:spPr>
          <a:xfrm>
            <a:off x="264693" y="5868710"/>
            <a:ext cx="5811253" cy="532138"/>
          </a:xfrm>
        </p:spPr>
        <p:txBody>
          <a:bodyPr/>
          <a:lstStyle/>
          <a:p>
            <a:pPr algn="ctr"/>
            <a:r>
              <a:rPr lang="en-US" dirty="0"/>
              <a:t>The tree for eight stations</a:t>
            </a:r>
          </a:p>
        </p:txBody>
      </p:sp>
      <p:pic>
        <p:nvPicPr>
          <p:cNvPr id="7" name="Picture Placeholder 6" descr="Figure 4-10. The tree for eight station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404414" y="3376938"/>
            <a:ext cx="4433413" cy="2491772"/>
          </a:xfrm>
        </p:spPr>
      </p:pic>
      <p:sp>
        <p:nvSpPr>
          <p:cNvPr id="5" name="TextBox 8">
            <a:extLst>
              <a:ext uri="{FF2B5EF4-FFF2-40B4-BE49-F238E27FC236}">
                <a16:creationId xmlns:a16="http://schemas.microsoft.com/office/drawing/2014/main" id="{152616D2-B7C9-4101-B560-BBDCCD6DED67}"/>
              </a:ext>
            </a:extLst>
          </p:cNvPr>
          <p:cNvSpPr txBox="1">
            <a:spLocks noChangeArrowheads="1"/>
          </p:cNvSpPr>
          <p:nvPr/>
        </p:nvSpPr>
        <p:spPr bwMode="auto">
          <a:xfrm>
            <a:off x="466201" y="3395662"/>
            <a:ext cx="928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dirty="0">
                <a:ea typeface="宋体" panose="02010600030101010101" pitchFamily="2" charset="-122"/>
              </a:rPr>
              <a:t>Level 0</a:t>
            </a:r>
          </a:p>
        </p:txBody>
      </p:sp>
      <p:sp>
        <p:nvSpPr>
          <p:cNvPr id="8" name="TextBox 9">
            <a:extLst>
              <a:ext uri="{FF2B5EF4-FFF2-40B4-BE49-F238E27FC236}">
                <a16:creationId xmlns:a16="http://schemas.microsoft.com/office/drawing/2014/main" id="{C288AB4A-F3A9-4457-9B0E-7EA6CA977F64}"/>
              </a:ext>
            </a:extLst>
          </p:cNvPr>
          <p:cNvSpPr txBox="1">
            <a:spLocks noChangeArrowheads="1"/>
          </p:cNvSpPr>
          <p:nvPr/>
        </p:nvSpPr>
        <p:spPr bwMode="auto">
          <a:xfrm>
            <a:off x="475726" y="4148930"/>
            <a:ext cx="928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dirty="0">
                <a:ea typeface="宋体" panose="02010600030101010101" pitchFamily="2" charset="-122"/>
              </a:rPr>
              <a:t>Level 1</a:t>
            </a:r>
          </a:p>
        </p:txBody>
      </p:sp>
      <p:sp>
        <p:nvSpPr>
          <p:cNvPr id="9" name="TextBox 10">
            <a:extLst>
              <a:ext uri="{FF2B5EF4-FFF2-40B4-BE49-F238E27FC236}">
                <a16:creationId xmlns:a16="http://schemas.microsoft.com/office/drawing/2014/main" id="{0056EA18-5648-4196-AB6B-A4FDD58629AD}"/>
              </a:ext>
            </a:extLst>
          </p:cNvPr>
          <p:cNvSpPr txBox="1">
            <a:spLocks noChangeArrowheads="1"/>
          </p:cNvSpPr>
          <p:nvPr/>
        </p:nvSpPr>
        <p:spPr bwMode="auto">
          <a:xfrm>
            <a:off x="475726" y="4930498"/>
            <a:ext cx="928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Level 2</a:t>
            </a:r>
          </a:p>
        </p:txBody>
      </p:sp>
      <p:sp>
        <p:nvSpPr>
          <p:cNvPr id="2" name="矩形 1">
            <a:extLst>
              <a:ext uri="{FF2B5EF4-FFF2-40B4-BE49-F238E27FC236}">
                <a16:creationId xmlns:a16="http://schemas.microsoft.com/office/drawing/2014/main" id="{2EFCE4B0-3B72-451D-B086-6D40F8E66462}"/>
              </a:ext>
            </a:extLst>
          </p:cNvPr>
          <p:cNvSpPr/>
          <p:nvPr/>
        </p:nvSpPr>
        <p:spPr>
          <a:xfrm>
            <a:off x="475726" y="1436830"/>
            <a:ext cx="7284642" cy="1015663"/>
          </a:xfrm>
          <a:prstGeom prst="rect">
            <a:avLst/>
          </a:prstGeom>
        </p:spPr>
        <p:txBody>
          <a:bodyPr wrap="square">
            <a:spAutoFit/>
          </a:bodyPr>
          <a:lstStyle/>
          <a:p>
            <a:r>
              <a:rPr lang="en-US" altLang="zh-CN" sz="2000" dirty="0">
                <a:ea typeface="宋体" panose="02010600030101010101" pitchFamily="2" charset="-122"/>
              </a:rPr>
              <a:t>Tree divides stations into groups (nodes) to poll</a:t>
            </a:r>
          </a:p>
          <a:p>
            <a:pPr marL="342900" lvl="1" indent="-342900">
              <a:buFont typeface="Arial" panose="020B0604020202020204" pitchFamily="34" charset="0"/>
              <a:buChar char="•"/>
            </a:pPr>
            <a:r>
              <a:rPr lang="en-US" altLang="zh-CN" sz="2000" dirty="0">
                <a:ea typeface="宋体" panose="02010600030101010101" pitchFamily="2" charset="-122"/>
              </a:rPr>
              <a:t>Depth first search under nodes with poll collisions</a:t>
            </a:r>
          </a:p>
          <a:p>
            <a:pPr marL="342900" lvl="1" indent="-342900">
              <a:buFont typeface="Arial" panose="020B0604020202020204" pitchFamily="34" charset="0"/>
              <a:buChar char="•"/>
            </a:pPr>
            <a:r>
              <a:rPr lang="en-US" altLang="zh-CN" sz="2000" dirty="0">
                <a:ea typeface="宋体" panose="02010600030101010101" pitchFamily="2" charset="-122"/>
              </a:rPr>
              <a:t>Start search at lower levels if &gt;1 station expected</a:t>
            </a:r>
          </a:p>
        </p:txBody>
      </p:sp>
      <p:sp>
        <p:nvSpPr>
          <p:cNvPr id="10" name="文本框 9">
            <a:extLst>
              <a:ext uri="{FF2B5EF4-FFF2-40B4-BE49-F238E27FC236}">
                <a16:creationId xmlns:a16="http://schemas.microsoft.com/office/drawing/2014/main" id="{7FC3D814-9A6F-4D0F-B377-C0A99D34A559}"/>
              </a:ext>
            </a:extLst>
          </p:cNvPr>
          <p:cNvSpPr txBox="1"/>
          <p:nvPr/>
        </p:nvSpPr>
        <p:spPr>
          <a:xfrm>
            <a:off x="475726" y="2592479"/>
            <a:ext cx="5733109" cy="400110"/>
          </a:xfrm>
          <a:prstGeom prst="rect">
            <a:avLst/>
          </a:prstGeom>
          <a:noFill/>
        </p:spPr>
        <p:txBody>
          <a:bodyPr wrap="square" rtlCol="0">
            <a:spAutoFit/>
          </a:bodyPr>
          <a:lstStyle/>
          <a:p>
            <a:r>
              <a:rPr lang="en-US" altLang="zh-CN" sz="2000" dirty="0">
                <a:solidFill>
                  <a:srgbClr val="0000FF"/>
                </a:solidFill>
              </a:rPr>
              <a:t>At what level in the tree should the search begin?</a:t>
            </a:r>
            <a:endParaRPr lang="zh-CN" altLang="en-US" sz="2000" dirty="0">
              <a:solidFill>
                <a:srgbClr val="0000FF"/>
              </a:solidFill>
            </a:endParaRPr>
          </a:p>
        </p:txBody>
      </p:sp>
      <p:sp>
        <p:nvSpPr>
          <p:cNvPr id="11" name="文本框 10">
            <a:extLst>
              <a:ext uri="{FF2B5EF4-FFF2-40B4-BE49-F238E27FC236}">
                <a16:creationId xmlns:a16="http://schemas.microsoft.com/office/drawing/2014/main" id="{4B24A6A5-F9A2-48A6-B37C-C6A8999C23C2}"/>
              </a:ext>
            </a:extLst>
          </p:cNvPr>
          <p:cNvSpPr txBox="1"/>
          <p:nvPr/>
        </p:nvSpPr>
        <p:spPr>
          <a:xfrm>
            <a:off x="4782074" y="3226156"/>
            <a:ext cx="3886200" cy="2031325"/>
          </a:xfrm>
          <a:prstGeom prst="rect">
            <a:avLst/>
          </a:prstGeom>
          <a:noFill/>
        </p:spPr>
        <p:txBody>
          <a:bodyPr wrap="square" rtlCol="0">
            <a:spAutoFit/>
          </a:bodyPr>
          <a:lstStyle/>
          <a:p>
            <a:pPr marL="285750" indent="-285750">
              <a:buFont typeface="Arial" panose="020B0604020202020204" pitchFamily="34" charset="0"/>
              <a:buChar char="•"/>
            </a:pPr>
            <a:r>
              <a:rPr lang="en-US" altLang="zh-CN" sz="1800" dirty="0"/>
              <a:t>Each node at level I has a fraction </a:t>
            </a:r>
            <a:r>
              <a:rPr lang="en-US" altLang="zh-CN" sz="1800" b="1" dirty="0">
                <a:solidFill>
                  <a:srgbClr val="0000FF"/>
                </a:solidFill>
              </a:rPr>
              <a:t>2</a:t>
            </a:r>
            <a:r>
              <a:rPr lang="en-US" altLang="zh-CN" sz="1800" b="1" baseline="30000" dirty="0">
                <a:solidFill>
                  <a:srgbClr val="0000FF"/>
                </a:solidFill>
              </a:rPr>
              <a:t>-i</a:t>
            </a:r>
            <a:r>
              <a:rPr lang="en-US" altLang="zh-CN" sz="1800" b="1" dirty="0">
                <a:solidFill>
                  <a:srgbClr val="0000FF"/>
                </a:solidFill>
              </a:rPr>
              <a:t> </a:t>
            </a:r>
            <a:r>
              <a:rPr lang="en-US" altLang="zh-CN" sz="1800" dirty="0"/>
              <a:t>of the stations below it. </a:t>
            </a:r>
          </a:p>
          <a:p>
            <a:pPr marL="285750" indent="-285750">
              <a:buFont typeface="Arial" panose="020B0604020202020204" pitchFamily="34" charset="0"/>
              <a:buChar char="•"/>
            </a:pPr>
            <a:r>
              <a:rPr lang="en-US" altLang="zh-CN" sz="1800" dirty="0"/>
              <a:t>If the number of ready stations is </a:t>
            </a:r>
            <a:r>
              <a:rPr lang="en-US" altLang="zh-CN" sz="1800" dirty="0">
                <a:solidFill>
                  <a:srgbClr val="0000FF"/>
                </a:solidFill>
              </a:rPr>
              <a:t>q</a:t>
            </a:r>
            <a:r>
              <a:rPr lang="en-US" altLang="zh-CN" sz="1800" dirty="0"/>
              <a:t> and uniformly distributed, the mean number of contending stations per slot is 1. i.e., </a:t>
            </a:r>
            <a:r>
              <a:rPr lang="en-US" altLang="zh-CN" sz="1800" dirty="0">
                <a:solidFill>
                  <a:srgbClr val="0000FF"/>
                </a:solidFill>
              </a:rPr>
              <a:t>2</a:t>
            </a:r>
            <a:r>
              <a:rPr lang="en-US" altLang="zh-CN" sz="1800" baseline="30000" dirty="0">
                <a:solidFill>
                  <a:srgbClr val="0000FF"/>
                </a:solidFill>
              </a:rPr>
              <a:t>-i </a:t>
            </a:r>
            <a:r>
              <a:rPr lang="en-US" altLang="zh-CN" sz="1800" dirty="0">
                <a:solidFill>
                  <a:srgbClr val="0000FF"/>
                </a:solidFill>
              </a:rPr>
              <a:t>q = 1</a:t>
            </a:r>
          </a:p>
          <a:p>
            <a:pPr algn="ctr"/>
            <a:r>
              <a:rPr lang="en-US" altLang="zh-CN" sz="1800" dirty="0" err="1">
                <a:solidFill>
                  <a:srgbClr val="0000FF"/>
                </a:solidFill>
              </a:rPr>
              <a:t>i</a:t>
            </a:r>
            <a:r>
              <a:rPr lang="en-US" altLang="zh-CN" sz="1800" dirty="0">
                <a:solidFill>
                  <a:srgbClr val="0000FF"/>
                </a:solidFill>
              </a:rPr>
              <a:t> =log</a:t>
            </a:r>
            <a:r>
              <a:rPr lang="en-US" altLang="zh-CN" sz="1800" baseline="-25000" dirty="0">
                <a:solidFill>
                  <a:srgbClr val="0000FF"/>
                </a:solidFill>
              </a:rPr>
              <a:t>2</a:t>
            </a:r>
            <a:r>
              <a:rPr lang="en-US" altLang="zh-CN" sz="1800" dirty="0">
                <a:solidFill>
                  <a:srgbClr val="0000FF"/>
                </a:solidFill>
              </a:rPr>
              <a:t>q</a:t>
            </a:r>
            <a:endParaRPr lang="zh-CN" altLang="en-US" sz="1800" dirty="0">
              <a:solidFill>
                <a:srgbClr val="0000FF"/>
              </a:solidFill>
            </a:endParaRPr>
          </a:p>
        </p:txBody>
      </p:sp>
    </p:spTree>
    <p:extLst>
      <p:ext uri="{BB962C8B-B14F-4D97-AF65-F5344CB8AC3E}">
        <p14:creationId xmlns:p14="http://schemas.microsoft.com/office/powerpoint/2010/main" val="296853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85" y="2397659"/>
            <a:ext cx="4397423" cy="245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TextBox 8"/>
          <p:cNvSpPr txBox="1">
            <a:spLocks noChangeArrowheads="1"/>
          </p:cNvSpPr>
          <p:nvPr/>
        </p:nvSpPr>
        <p:spPr bwMode="auto">
          <a:xfrm>
            <a:off x="78024" y="2520933"/>
            <a:ext cx="6783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200">
                <a:ea typeface="宋体" panose="02010600030101010101" pitchFamily="2" charset="-122"/>
              </a:rPr>
              <a:t>Level 0</a:t>
            </a:r>
          </a:p>
        </p:txBody>
      </p:sp>
      <p:sp>
        <p:nvSpPr>
          <p:cNvPr id="24583" name="TextBox 9"/>
          <p:cNvSpPr txBox="1">
            <a:spLocks noChangeArrowheads="1"/>
          </p:cNvSpPr>
          <p:nvPr/>
        </p:nvSpPr>
        <p:spPr bwMode="auto">
          <a:xfrm>
            <a:off x="78024" y="3192445"/>
            <a:ext cx="6783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200">
                <a:ea typeface="宋体" panose="02010600030101010101" pitchFamily="2" charset="-122"/>
              </a:rPr>
              <a:t>Level 1</a:t>
            </a:r>
          </a:p>
        </p:txBody>
      </p:sp>
      <p:sp>
        <p:nvSpPr>
          <p:cNvPr id="24584" name="TextBox 10"/>
          <p:cNvSpPr txBox="1">
            <a:spLocks noChangeArrowheads="1"/>
          </p:cNvSpPr>
          <p:nvPr/>
        </p:nvSpPr>
        <p:spPr bwMode="auto">
          <a:xfrm>
            <a:off x="78024" y="3879296"/>
            <a:ext cx="6783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200">
                <a:ea typeface="宋体" panose="02010600030101010101" pitchFamily="2" charset="-122"/>
              </a:rPr>
              <a:t>Level 2</a:t>
            </a:r>
          </a:p>
        </p:txBody>
      </p:sp>
      <p:sp>
        <p:nvSpPr>
          <p:cNvPr id="2" name="矩形 1">
            <a:extLst>
              <a:ext uri="{FF2B5EF4-FFF2-40B4-BE49-F238E27FC236}">
                <a16:creationId xmlns:a16="http://schemas.microsoft.com/office/drawing/2014/main" id="{28854CD8-4AD8-48D2-A8A8-0A807F244AF5}"/>
              </a:ext>
            </a:extLst>
          </p:cNvPr>
          <p:cNvSpPr/>
          <p:nvPr/>
        </p:nvSpPr>
        <p:spPr>
          <a:xfrm>
            <a:off x="226244" y="1064320"/>
            <a:ext cx="8787489" cy="415498"/>
          </a:xfrm>
          <a:prstGeom prst="rect">
            <a:avLst/>
          </a:prstGeom>
          <a:solidFill>
            <a:sysClr val="window" lastClr="FFFFFF"/>
          </a:solidFill>
        </p:spPr>
        <p:txBody>
          <a:bodyPr wrap="square">
            <a:spAutoFit/>
          </a:bodyPr>
          <a:lstStyle/>
          <a:p>
            <a:pPr defTabSz="685800">
              <a:defRPr/>
            </a:pPr>
            <a:endParaRPr lang="zh-CN" altLang="en-US" sz="2100" b="1" dirty="0">
              <a:solidFill>
                <a:srgbClr val="C0000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6B11E276-CE62-4E22-A4E3-540ADF9AFD1B}"/>
              </a:ext>
            </a:extLst>
          </p:cNvPr>
          <p:cNvSpPr txBox="1"/>
          <p:nvPr/>
        </p:nvSpPr>
        <p:spPr>
          <a:xfrm>
            <a:off x="4616310" y="1479818"/>
            <a:ext cx="4397423" cy="4645887"/>
          </a:xfrm>
          <a:prstGeom prst="rect">
            <a:avLst/>
          </a:prstGeom>
          <a:noFill/>
        </p:spPr>
        <p:txBody>
          <a:bodyPr wrap="square">
            <a:spAutoFit/>
          </a:bodyPr>
          <a:lstStyle/>
          <a:p>
            <a:pPr>
              <a:lnSpc>
                <a:spcPct val="125000"/>
              </a:lnSpc>
            </a:pPr>
            <a:r>
              <a:rPr lang="en-US" altLang="zh-CN" b="1" dirty="0">
                <a:solidFill>
                  <a:srgbClr val="0000FF"/>
                </a:solidFill>
                <a:latin typeface="微软雅黑" panose="020B0503020204020204" pitchFamily="34" charset="-122"/>
                <a:ea typeface="微软雅黑" panose="020B0503020204020204" pitchFamily="34" charset="-122"/>
              </a:rPr>
              <a:t>A</a:t>
            </a:r>
            <a:r>
              <a:rPr lang="zh-CN" altLang="en-US" b="1" dirty="0">
                <a:solidFill>
                  <a:srgbClr val="0000FF"/>
                </a:solidFill>
                <a:latin typeface="微软雅黑" panose="020B0503020204020204" pitchFamily="34" charset="-122"/>
                <a:ea typeface="微软雅黑" panose="020B0503020204020204" pitchFamily="34" charset="-122"/>
              </a:rPr>
              <a:t>、</a:t>
            </a:r>
            <a:r>
              <a:rPr lang="en-US" altLang="zh-CN" b="1" dirty="0">
                <a:solidFill>
                  <a:srgbClr val="0000FF"/>
                </a:solidFill>
                <a:latin typeface="微软雅黑" panose="020B0503020204020204" pitchFamily="34" charset="-122"/>
                <a:ea typeface="微软雅黑" panose="020B0503020204020204" pitchFamily="34" charset="-122"/>
              </a:rPr>
              <a:t>G</a:t>
            </a:r>
            <a:r>
              <a:rPr lang="zh-CN" altLang="en-US" b="1" dirty="0">
                <a:solidFill>
                  <a:srgbClr val="0000FF"/>
                </a:solidFill>
                <a:latin typeface="微软雅黑" panose="020B0503020204020204" pitchFamily="34" charset="-122"/>
                <a:ea typeface="微软雅黑" panose="020B0503020204020204" pitchFamily="34" charset="-122"/>
              </a:rPr>
              <a:t>要求发送</a:t>
            </a:r>
            <a:r>
              <a:rPr lang="en-US" altLang="zh-CN" b="1" dirty="0">
                <a:solidFill>
                  <a:srgbClr val="0000FF"/>
                </a:solidFill>
                <a:latin typeface="微软雅黑" panose="020B0503020204020204" pitchFamily="34" charset="-122"/>
                <a:ea typeface="微软雅黑" panose="020B0503020204020204" pitchFamily="34" charset="-122"/>
              </a:rPr>
              <a:t>(uniform distributed)</a:t>
            </a:r>
          </a:p>
          <a:p>
            <a:pPr>
              <a:lnSpc>
                <a:spcPct val="125000"/>
              </a:lnSpc>
            </a:pPr>
            <a:r>
              <a:rPr lang="zh-CN" altLang="en-US" b="1" dirty="0">
                <a:solidFill>
                  <a:srgbClr val="0000FF"/>
                </a:solidFill>
                <a:latin typeface="微软雅黑" panose="020B0503020204020204" pitchFamily="34" charset="-122"/>
                <a:ea typeface="微软雅黑" panose="020B0503020204020204" pitchFamily="34" charset="-122"/>
              </a:rPr>
              <a:t>  </a:t>
            </a:r>
            <a:r>
              <a:rPr lang="en-US" altLang="zh-CN" b="1" dirty="0">
                <a:solidFill>
                  <a:srgbClr val="0000FF"/>
                </a:solidFill>
                <a:latin typeface="微软雅黑" panose="020B0503020204020204" pitchFamily="34" charset="-122"/>
                <a:ea typeface="微软雅黑" panose="020B0503020204020204" pitchFamily="34" charset="-122"/>
              </a:rPr>
              <a:t>q = 2, </a:t>
            </a:r>
            <a:r>
              <a:rPr lang="en-US" altLang="zh-CN" b="1" dirty="0" err="1">
                <a:solidFill>
                  <a:srgbClr val="0000FF"/>
                </a:solidFill>
                <a:latin typeface="微软雅黑" panose="020B0503020204020204" pitchFamily="34" charset="-122"/>
                <a:ea typeface="微软雅黑" panose="020B0503020204020204" pitchFamily="34" charset="-122"/>
              </a:rPr>
              <a:t>i</a:t>
            </a:r>
            <a:r>
              <a:rPr lang="en-US" altLang="zh-CN" b="1" dirty="0">
                <a:solidFill>
                  <a:srgbClr val="0000FF"/>
                </a:solidFill>
                <a:latin typeface="微软雅黑" panose="020B0503020204020204" pitchFamily="34" charset="-122"/>
                <a:ea typeface="微软雅黑" panose="020B0503020204020204" pitchFamily="34" charset="-122"/>
              </a:rPr>
              <a:t> =log</a:t>
            </a:r>
            <a:r>
              <a:rPr lang="en-US" altLang="zh-CN" b="1" baseline="-25000" dirty="0">
                <a:solidFill>
                  <a:srgbClr val="0000FF"/>
                </a:solidFill>
                <a:latin typeface="微软雅黑" panose="020B0503020204020204" pitchFamily="34" charset="-122"/>
                <a:ea typeface="微软雅黑" panose="020B0503020204020204" pitchFamily="34" charset="-122"/>
              </a:rPr>
              <a:t>2</a:t>
            </a:r>
            <a:r>
              <a:rPr lang="en-US" altLang="zh-CN" b="1" dirty="0">
                <a:solidFill>
                  <a:srgbClr val="0000FF"/>
                </a:solidFill>
                <a:latin typeface="微软雅黑" panose="020B0503020204020204" pitchFamily="34" charset="-122"/>
                <a:ea typeface="微软雅黑" panose="020B0503020204020204" pitchFamily="34" charset="-122"/>
              </a:rPr>
              <a:t>q</a:t>
            </a:r>
            <a:r>
              <a:rPr lang="zh-CN" altLang="en-US" b="1" dirty="0">
                <a:solidFill>
                  <a:srgbClr val="0000FF"/>
                </a:solidFill>
                <a:latin typeface="微软雅黑" panose="020B0503020204020204" pitchFamily="34" charset="-122"/>
                <a:ea typeface="微软雅黑" panose="020B0503020204020204" pitchFamily="34" charset="-122"/>
              </a:rPr>
              <a:t> </a:t>
            </a:r>
            <a:r>
              <a:rPr lang="en-US" altLang="zh-CN" b="1" dirty="0">
                <a:solidFill>
                  <a:srgbClr val="0000FF"/>
                </a:solidFill>
                <a:latin typeface="微软雅黑" panose="020B0503020204020204" pitchFamily="34" charset="-122"/>
                <a:ea typeface="微软雅黑" panose="020B0503020204020204" pitchFamily="34" charset="-122"/>
              </a:rPr>
              <a:t>= log</a:t>
            </a:r>
            <a:r>
              <a:rPr lang="en-US" altLang="zh-CN" b="1" baseline="-25000" dirty="0">
                <a:solidFill>
                  <a:srgbClr val="0000FF"/>
                </a:solidFill>
                <a:latin typeface="微软雅黑" panose="020B0503020204020204" pitchFamily="34" charset="-122"/>
                <a:ea typeface="微软雅黑" panose="020B0503020204020204" pitchFamily="34" charset="-122"/>
              </a:rPr>
              <a:t>2</a:t>
            </a:r>
            <a:r>
              <a:rPr lang="en-US" altLang="zh-CN" b="1" dirty="0">
                <a:solidFill>
                  <a:srgbClr val="0000FF"/>
                </a:solidFill>
                <a:latin typeface="微软雅黑" panose="020B0503020204020204" pitchFamily="34" charset="-122"/>
                <a:ea typeface="微软雅黑" panose="020B0503020204020204" pitchFamily="34" charset="-122"/>
              </a:rPr>
              <a:t>2 = 1</a:t>
            </a:r>
          </a:p>
          <a:p>
            <a:pPr marL="214313" indent="-214313">
              <a:lnSpc>
                <a:spcPct val="125000"/>
              </a:lnSpc>
              <a:buFont typeface="Arial" panose="020B0604020202020204" pitchFamily="34" charset="0"/>
              <a:buChar char="•"/>
            </a:pPr>
            <a:r>
              <a:rPr lang="en-US" altLang="zh-CN" dirty="0">
                <a:solidFill>
                  <a:srgbClr val="24292E"/>
                </a:solidFill>
                <a:latin typeface="微软雅黑" panose="020B0503020204020204" pitchFamily="34" charset="-122"/>
                <a:ea typeface="微软雅黑" panose="020B0503020204020204" pitchFamily="34" charset="-122"/>
              </a:rPr>
              <a:t>Slot0</a:t>
            </a:r>
            <a:r>
              <a:rPr lang="zh-CN" altLang="en-US" dirty="0">
                <a:solidFill>
                  <a:srgbClr val="24292E"/>
                </a:solidFill>
                <a:latin typeface="微软雅黑" panose="020B0503020204020204" pitchFamily="34" charset="-122"/>
                <a:ea typeface="微软雅黑" panose="020B0503020204020204" pitchFamily="34" charset="-122"/>
              </a:rPr>
              <a:t>：冲突（</a:t>
            </a:r>
            <a:r>
              <a:rPr lang="en-US" altLang="zh-CN" dirty="0">
                <a:solidFill>
                  <a:srgbClr val="24292E"/>
                </a:solidFill>
                <a:latin typeface="微软雅黑" panose="020B0503020204020204" pitchFamily="34" charset="-122"/>
                <a:ea typeface="微软雅黑" panose="020B0503020204020204" pitchFamily="34" charset="-122"/>
              </a:rPr>
              <a:t> level0 </a:t>
            </a:r>
            <a:r>
              <a:rPr lang="zh-CN" altLang="en-US" dirty="0">
                <a:solidFill>
                  <a:srgbClr val="24292E"/>
                </a:solidFill>
                <a:latin typeface="微软雅黑" panose="020B0503020204020204" pitchFamily="34" charset="-122"/>
                <a:ea typeface="微软雅黑" panose="020B0503020204020204" pitchFamily="34" charset="-122"/>
              </a:rPr>
              <a:t>，节点</a:t>
            </a:r>
            <a:r>
              <a:rPr lang="en-US" altLang="zh-CN" dirty="0">
                <a:solidFill>
                  <a:srgbClr val="24292E"/>
                </a:solidFill>
                <a:latin typeface="微软雅黑" panose="020B0503020204020204" pitchFamily="34" charset="-122"/>
                <a:ea typeface="微软雅黑" panose="020B0503020204020204" pitchFamily="34" charset="-122"/>
              </a:rPr>
              <a:t>1</a:t>
            </a:r>
            <a:r>
              <a:rPr lang="zh-CN" altLang="en-US" dirty="0">
                <a:solidFill>
                  <a:srgbClr val="24292E"/>
                </a:solidFill>
                <a:latin typeface="微软雅黑" panose="020B0503020204020204" pitchFamily="34" charset="-122"/>
                <a:ea typeface="微软雅黑" panose="020B0503020204020204" pitchFamily="34" charset="-122"/>
              </a:rPr>
              <a:t>下所有站）；</a:t>
            </a:r>
            <a:endParaRPr lang="en-US" altLang="zh-CN" dirty="0">
              <a:solidFill>
                <a:srgbClr val="24292E"/>
              </a:solidFill>
              <a:latin typeface="微软雅黑" panose="020B0503020204020204" pitchFamily="34" charset="-122"/>
              <a:ea typeface="微软雅黑" panose="020B0503020204020204" pitchFamily="34" charset="-122"/>
            </a:endParaRPr>
          </a:p>
          <a:p>
            <a:pPr marL="214313" indent="-214313">
              <a:lnSpc>
                <a:spcPct val="125000"/>
              </a:lnSpc>
              <a:buFont typeface="Arial" panose="020B0604020202020204" pitchFamily="34" charset="0"/>
              <a:buChar char="•"/>
            </a:pPr>
            <a:r>
              <a:rPr lang="en-US" altLang="zh-CN" dirty="0">
                <a:solidFill>
                  <a:srgbClr val="24292E"/>
                </a:solidFill>
                <a:latin typeface="微软雅黑" panose="020B0503020204020204" pitchFamily="34" charset="-122"/>
                <a:ea typeface="微软雅黑" panose="020B0503020204020204" pitchFamily="34" charset="-122"/>
              </a:rPr>
              <a:t>Slot1</a:t>
            </a:r>
            <a:r>
              <a:rPr lang="zh-CN" altLang="en-US" dirty="0">
                <a:solidFill>
                  <a:srgbClr val="24292E"/>
                </a:solidFill>
                <a:latin typeface="微软雅黑" panose="020B0503020204020204" pitchFamily="34" charset="-122"/>
                <a:ea typeface="微软雅黑" panose="020B0503020204020204" pitchFamily="34" charset="-122"/>
              </a:rPr>
              <a:t>：</a:t>
            </a:r>
            <a:r>
              <a:rPr lang="en-US" altLang="zh-CN" dirty="0">
                <a:solidFill>
                  <a:srgbClr val="24292E"/>
                </a:solidFill>
                <a:latin typeface="微软雅黑" panose="020B0503020204020204" pitchFamily="34" charset="-122"/>
                <a:ea typeface="微软雅黑" panose="020B0503020204020204" pitchFamily="34" charset="-122"/>
              </a:rPr>
              <a:t>level1</a:t>
            </a:r>
            <a:r>
              <a:rPr lang="zh-CN" altLang="en-US" dirty="0">
                <a:solidFill>
                  <a:srgbClr val="24292E"/>
                </a:solidFill>
                <a:latin typeface="微软雅黑" panose="020B0503020204020204" pitchFamily="34" charset="-122"/>
                <a:ea typeface="微软雅黑" panose="020B0503020204020204" pitchFamily="34" charset="-122"/>
              </a:rPr>
              <a:t>左子树</a:t>
            </a:r>
            <a:r>
              <a:rPr lang="en-US" altLang="zh-CN" dirty="0">
                <a:solidFill>
                  <a:srgbClr val="24292E"/>
                </a:solidFill>
                <a:latin typeface="微软雅黑" panose="020B0503020204020204" pitchFamily="34" charset="-122"/>
                <a:ea typeface="微软雅黑" panose="020B0503020204020204" pitchFamily="34" charset="-122"/>
              </a:rPr>
              <a:t>(</a:t>
            </a:r>
            <a:r>
              <a:rPr lang="zh-CN" altLang="en-US" dirty="0">
                <a:solidFill>
                  <a:srgbClr val="24292E"/>
                </a:solidFill>
                <a:latin typeface="微软雅黑" panose="020B0503020204020204" pitchFamily="34" charset="-122"/>
                <a:ea typeface="微软雅黑" panose="020B0503020204020204" pitchFamily="34" charset="-122"/>
              </a:rPr>
              <a:t>节点</a:t>
            </a:r>
            <a:r>
              <a:rPr lang="en-US" altLang="zh-CN" dirty="0">
                <a:solidFill>
                  <a:srgbClr val="24292E"/>
                </a:solidFill>
                <a:latin typeface="微软雅黑" panose="020B0503020204020204" pitchFamily="34" charset="-122"/>
                <a:ea typeface="微软雅黑" panose="020B0503020204020204" pitchFamily="34" charset="-122"/>
              </a:rPr>
              <a:t>2</a:t>
            </a:r>
            <a:r>
              <a:rPr lang="zh-CN" altLang="en-US" dirty="0">
                <a:solidFill>
                  <a:srgbClr val="24292E"/>
                </a:solidFill>
                <a:latin typeface="微软雅黑" panose="020B0503020204020204" pitchFamily="34" charset="-122"/>
                <a:ea typeface="微软雅黑" panose="020B0503020204020204" pitchFamily="34" charset="-122"/>
              </a:rPr>
              <a:t>下所有站</a:t>
            </a:r>
            <a:r>
              <a:rPr lang="en-US" altLang="zh-CN" dirty="0">
                <a:solidFill>
                  <a:srgbClr val="24292E"/>
                </a:solidFill>
                <a:latin typeface="微软雅黑" panose="020B0503020204020204" pitchFamily="34" charset="-122"/>
                <a:ea typeface="微软雅黑" panose="020B0503020204020204" pitchFamily="34" charset="-122"/>
              </a:rPr>
              <a:t>)</a:t>
            </a:r>
            <a:r>
              <a:rPr lang="zh-CN" altLang="en-US" dirty="0">
                <a:solidFill>
                  <a:srgbClr val="24292E"/>
                </a:solidFill>
                <a:latin typeface="微软雅黑" panose="020B0503020204020204" pitchFamily="34" charset="-122"/>
                <a:ea typeface="微软雅黑" panose="020B0503020204020204" pitchFamily="34" charset="-122"/>
              </a:rPr>
              <a:t>，</a:t>
            </a:r>
            <a:r>
              <a:rPr lang="en-US" altLang="zh-CN" dirty="0">
                <a:solidFill>
                  <a:srgbClr val="24292E"/>
                </a:solidFill>
                <a:latin typeface="微软雅黑" panose="020B0503020204020204" pitchFamily="34" charset="-122"/>
                <a:ea typeface="微软雅黑" panose="020B0503020204020204" pitchFamily="34" charset="-122"/>
              </a:rPr>
              <a:t>A</a:t>
            </a:r>
            <a:r>
              <a:rPr lang="zh-CN" altLang="en-US" dirty="0">
                <a:solidFill>
                  <a:srgbClr val="24292E"/>
                </a:solidFill>
                <a:latin typeface="微软雅黑" panose="020B0503020204020204" pitchFamily="34" charset="-122"/>
                <a:ea typeface="微软雅黑" panose="020B0503020204020204" pitchFamily="34" charset="-122"/>
              </a:rPr>
              <a:t>成功；</a:t>
            </a:r>
            <a:endParaRPr lang="en-US" altLang="zh-CN" dirty="0">
              <a:solidFill>
                <a:srgbClr val="24292E"/>
              </a:solidFill>
              <a:latin typeface="微软雅黑" panose="020B0503020204020204" pitchFamily="34" charset="-122"/>
              <a:ea typeface="微软雅黑" panose="020B0503020204020204" pitchFamily="34" charset="-122"/>
            </a:endParaRPr>
          </a:p>
          <a:p>
            <a:pPr marL="214313" indent="-214313">
              <a:lnSpc>
                <a:spcPct val="125000"/>
              </a:lnSpc>
              <a:buFont typeface="Arial" panose="020B0604020202020204" pitchFamily="34" charset="0"/>
              <a:buChar char="•"/>
            </a:pPr>
            <a:r>
              <a:rPr lang="en-US" altLang="zh-CN" dirty="0">
                <a:solidFill>
                  <a:srgbClr val="24292E"/>
                </a:solidFill>
                <a:latin typeface="微软雅黑" panose="020B0503020204020204" pitchFamily="34" charset="-122"/>
                <a:ea typeface="微软雅黑" panose="020B0503020204020204" pitchFamily="34" charset="-122"/>
              </a:rPr>
              <a:t>Slot2</a:t>
            </a:r>
            <a:r>
              <a:rPr lang="zh-CN" altLang="en-US" dirty="0">
                <a:solidFill>
                  <a:srgbClr val="24292E"/>
                </a:solidFill>
                <a:latin typeface="微软雅黑" panose="020B0503020204020204" pitchFamily="34" charset="-122"/>
                <a:ea typeface="微软雅黑" panose="020B0503020204020204" pitchFamily="34" charset="-122"/>
              </a:rPr>
              <a:t>：</a:t>
            </a:r>
            <a:r>
              <a:rPr lang="en-US" altLang="zh-CN" dirty="0">
                <a:solidFill>
                  <a:srgbClr val="24292E"/>
                </a:solidFill>
                <a:latin typeface="微软雅黑" panose="020B0503020204020204" pitchFamily="34" charset="-122"/>
                <a:ea typeface="微软雅黑" panose="020B0503020204020204" pitchFamily="34" charset="-122"/>
              </a:rPr>
              <a:t>level1</a:t>
            </a:r>
            <a:r>
              <a:rPr lang="zh-CN" altLang="en-US" dirty="0">
                <a:solidFill>
                  <a:srgbClr val="24292E"/>
                </a:solidFill>
                <a:latin typeface="微软雅黑" panose="020B0503020204020204" pitchFamily="34" charset="-122"/>
                <a:ea typeface="微软雅黑" panose="020B0503020204020204" pitchFamily="34" charset="-122"/>
              </a:rPr>
              <a:t>右子树</a:t>
            </a:r>
            <a:r>
              <a:rPr lang="en-US" altLang="zh-CN" dirty="0">
                <a:solidFill>
                  <a:srgbClr val="24292E"/>
                </a:solidFill>
                <a:latin typeface="微软雅黑" panose="020B0503020204020204" pitchFamily="34" charset="-122"/>
                <a:ea typeface="微软雅黑" panose="020B0503020204020204" pitchFamily="34" charset="-122"/>
              </a:rPr>
              <a:t>(</a:t>
            </a:r>
            <a:r>
              <a:rPr lang="zh-CN" altLang="en-US" dirty="0">
                <a:solidFill>
                  <a:srgbClr val="24292E"/>
                </a:solidFill>
                <a:latin typeface="微软雅黑" panose="020B0503020204020204" pitchFamily="34" charset="-122"/>
                <a:ea typeface="微软雅黑" panose="020B0503020204020204" pitchFamily="34" charset="-122"/>
              </a:rPr>
              <a:t>节点</a:t>
            </a:r>
            <a:r>
              <a:rPr lang="en-US" altLang="zh-CN" dirty="0">
                <a:solidFill>
                  <a:srgbClr val="24292E"/>
                </a:solidFill>
                <a:latin typeface="微软雅黑" panose="020B0503020204020204" pitchFamily="34" charset="-122"/>
                <a:ea typeface="微软雅黑" panose="020B0503020204020204" pitchFamily="34" charset="-122"/>
              </a:rPr>
              <a:t>3</a:t>
            </a:r>
            <a:r>
              <a:rPr lang="zh-CN" altLang="en-US" dirty="0">
                <a:solidFill>
                  <a:srgbClr val="24292E"/>
                </a:solidFill>
                <a:latin typeface="微软雅黑" panose="020B0503020204020204" pitchFamily="34" charset="-122"/>
                <a:ea typeface="微软雅黑" panose="020B0503020204020204" pitchFamily="34" charset="-122"/>
              </a:rPr>
              <a:t>下所有站</a:t>
            </a:r>
            <a:r>
              <a:rPr lang="en-US" altLang="zh-CN" dirty="0">
                <a:solidFill>
                  <a:srgbClr val="24292E"/>
                </a:solidFill>
                <a:latin typeface="微软雅黑" panose="020B0503020204020204" pitchFamily="34" charset="-122"/>
                <a:ea typeface="微软雅黑" panose="020B0503020204020204" pitchFamily="34" charset="-122"/>
              </a:rPr>
              <a:t>)</a:t>
            </a:r>
            <a:r>
              <a:rPr lang="zh-CN" altLang="en-US" dirty="0">
                <a:solidFill>
                  <a:srgbClr val="24292E"/>
                </a:solidFill>
                <a:latin typeface="微软雅黑" panose="020B0503020204020204" pitchFamily="34" charset="-122"/>
                <a:ea typeface="微软雅黑" panose="020B0503020204020204" pitchFamily="34" charset="-122"/>
              </a:rPr>
              <a:t>，</a:t>
            </a:r>
            <a:r>
              <a:rPr lang="en-US" altLang="zh-CN" dirty="0">
                <a:solidFill>
                  <a:srgbClr val="24292E"/>
                </a:solidFill>
                <a:latin typeface="微软雅黑" panose="020B0503020204020204" pitchFamily="34" charset="-122"/>
                <a:ea typeface="微软雅黑" panose="020B0503020204020204" pitchFamily="34" charset="-122"/>
              </a:rPr>
              <a:t>G</a:t>
            </a:r>
            <a:r>
              <a:rPr lang="zh-CN" altLang="en-US" dirty="0">
                <a:solidFill>
                  <a:srgbClr val="24292E"/>
                </a:solidFill>
                <a:latin typeface="微软雅黑" panose="020B0503020204020204" pitchFamily="34" charset="-122"/>
                <a:ea typeface="微软雅黑" panose="020B0503020204020204" pitchFamily="34" charset="-122"/>
              </a:rPr>
              <a:t>成功；</a:t>
            </a:r>
            <a:endParaRPr lang="en-US" altLang="zh-CN" dirty="0">
              <a:solidFill>
                <a:srgbClr val="24292E"/>
              </a:solidFill>
              <a:latin typeface="微软雅黑" panose="020B0503020204020204" pitchFamily="34" charset="-122"/>
              <a:ea typeface="微软雅黑" panose="020B0503020204020204" pitchFamily="34" charset="-122"/>
            </a:endParaRPr>
          </a:p>
          <a:p>
            <a:pPr algn="l">
              <a:lnSpc>
                <a:spcPct val="125000"/>
              </a:lnSpc>
            </a:pPr>
            <a:r>
              <a:rPr lang="en-US" altLang="zh-CN" b="1" dirty="0">
                <a:solidFill>
                  <a:srgbClr val="0000FF"/>
                </a:solidFill>
                <a:latin typeface="微软雅黑" panose="020B0503020204020204" pitchFamily="34" charset="-122"/>
                <a:ea typeface="微软雅黑" panose="020B0503020204020204" pitchFamily="34" charset="-122"/>
              </a:rPr>
              <a:t>A</a:t>
            </a:r>
            <a:r>
              <a:rPr lang="zh-CN" altLang="en-US" b="1" dirty="0">
                <a:solidFill>
                  <a:srgbClr val="0000FF"/>
                </a:solidFill>
                <a:latin typeface="微软雅黑" panose="020B0503020204020204" pitchFamily="34" charset="-122"/>
                <a:ea typeface="微软雅黑" panose="020B0503020204020204" pitchFamily="34" charset="-122"/>
              </a:rPr>
              <a:t>、</a:t>
            </a:r>
            <a:r>
              <a:rPr lang="en-US" altLang="zh-CN" b="1" dirty="0">
                <a:solidFill>
                  <a:srgbClr val="0000FF"/>
                </a:solidFill>
                <a:latin typeface="微软雅黑" panose="020B0503020204020204" pitchFamily="34" charset="-122"/>
                <a:ea typeface="微软雅黑" panose="020B0503020204020204" pitchFamily="34" charset="-122"/>
              </a:rPr>
              <a:t>C</a:t>
            </a:r>
            <a:r>
              <a:rPr lang="zh-CN" altLang="en-US" b="1" dirty="0">
                <a:solidFill>
                  <a:srgbClr val="0000FF"/>
                </a:solidFill>
                <a:latin typeface="微软雅黑" panose="020B0503020204020204" pitchFamily="34" charset="-122"/>
                <a:ea typeface="微软雅黑" panose="020B0503020204020204" pitchFamily="34" charset="-122"/>
              </a:rPr>
              <a:t>要求发送</a:t>
            </a:r>
            <a:endParaRPr lang="en-US" altLang="zh-CN" b="1" dirty="0">
              <a:solidFill>
                <a:srgbClr val="0000FF"/>
              </a:solidFill>
              <a:latin typeface="微软雅黑" panose="020B0503020204020204" pitchFamily="34" charset="-122"/>
              <a:ea typeface="微软雅黑" panose="020B0503020204020204" pitchFamily="34" charset="-122"/>
            </a:endParaRPr>
          </a:p>
          <a:p>
            <a:pPr marL="214313" indent="-214313">
              <a:lnSpc>
                <a:spcPct val="125000"/>
              </a:lnSpc>
              <a:buFont typeface="Arial" panose="020B0604020202020204" pitchFamily="34" charset="0"/>
              <a:buChar char="•"/>
            </a:pPr>
            <a:r>
              <a:rPr lang="en-US" altLang="zh-CN" dirty="0">
                <a:solidFill>
                  <a:srgbClr val="24292E"/>
                </a:solidFill>
                <a:latin typeface="微软雅黑" panose="020B0503020204020204" pitchFamily="34" charset="-122"/>
                <a:ea typeface="微软雅黑" panose="020B0503020204020204" pitchFamily="34" charset="-122"/>
              </a:rPr>
              <a:t>Slot0</a:t>
            </a:r>
            <a:r>
              <a:rPr lang="zh-CN" altLang="en-US" dirty="0">
                <a:solidFill>
                  <a:srgbClr val="24292E"/>
                </a:solidFill>
                <a:latin typeface="微软雅黑" panose="020B0503020204020204" pitchFamily="34" charset="-122"/>
                <a:ea typeface="微软雅黑" panose="020B0503020204020204" pitchFamily="34" charset="-122"/>
              </a:rPr>
              <a:t>：冲突（</a:t>
            </a:r>
            <a:r>
              <a:rPr lang="en-US" altLang="zh-CN" dirty="0">
                <a:solidFill>
                  <a:srgbClr val="24292E"/>
                </a:solidFill>
                <a:latin typeface="微软雅黑" panose="020B0503020204020204" pitchFamily="34" charset="-122"/>
                <a:ea typeface="微软雅黑" panose="020B0503020204020204" pitchFamily="34" charset="-122"/>
              </a:rPr>
              <a:t> level0 </a:t>
            </a:r>
            <a:r>
              <a:rPr lang="zh-CN" altLang="en-US" dirty="0">
                <a:solidFill>
                  <a:srgbClr val="24292E"/>
                </a:solidFill>
                <a:latin typeface="微软雅黑" panose="020B0503020204020204" pitchFamily="34" charset="-122"/>
                <a:ea typeface="微软雅黑" panose="020B0503020204020204" pitchFamily="34" charset="-122"/>
              </a:rPr>
              <a:t>，节点</a:t>
            </a:r>
            <a:r>
              <a:rPr lang="en-US" altLang="zh-CN" dirty="0">
                <a:solidFill>
                  <a:srgbClr val="24292E"/>
                </a:solidFill>
                <a:latin typeface="微软雅黑" panose="020B0503020204020204" pitchFamily="34" charset="-122"/>
                <a:ea typeface="微软雅黑" panose="020B0503020204020204" pitchFamily="34" charset="-122"/>
              </a:rPr>
              <a:t>1</a:t>
            </a:r>
            <a:r>
              <a:rPr lang="zh-CN" altLang="en-US" dirty="0">
                <a:solidFill>
                  <a:srgbClr val="24292E"/>
                </a:solidFill>
                <a:latin typeface="微软雅黑" panose="020B0503020204020204" pitchFamily="34" charset="-122"/>
                <a:ea typeface="微软雅黑" panose="020B0503020204020204" pitchFamily="34" charset="-122"/>
              </a:rPr>
              <a:t>下所有站） ；</a:t>
            </a:r>
            <a:endParaRPr lang="en-US" altLang="zh-CN" dirty="0">
              <a:solidFill>
                <a:srgbClr val="24292E"/>
              </a:solidFill>
              <a:latin typeface="微软雅黑" panose="020B0503020204020204" pitchFamily="34" charset="-122"/>
              <a:ea typeface="微软雅黑" panose="020B0503020204020204" pitchFamily="34" charset="-122"/>
            </a:endParaRPr>
          </a:p>
          <a:p>
            <a:pPr marL="214313" indent="-214313">
              <a:lnSpc>
                <a:spcPct val="125000"/>
              </a:lnSpc>
              <a:buFont typeface="Arial" panose="020B0604020202020204" pitchFamily="34" charset="0"/>
              <a:buChar char="•"/>
            </a:pPr>
            <a:r>
              <a:rPr lang="en-US" altLang="zh-CN" dirty="0">
                <a:solidFill>
                  <a:srgbClr val="24292E"/>
                </a:solidFill>
                <a:latin typeface="微软雅黑" panose="020B0503020204020204" pitchFamily="34" charset="-122"/>
                <a:ea typeface="微软雅黑" panose="020B0503020204020204" pitchFamily="34" charset="-122"/>
              </a:rPr>
              <a:t>Slot1</a:t>
            </a:r>
            <a:r>
              <a:rPr lang="zh-CN" altLang="en-US" dirty="0">
                <a:solidFill>
                  <a:srgbClr val="24292E"/>
                </a:solidFill>
                <a:latin typeface="微软雅黑" panose="020B0503020204020204" pitchFamily="34" charset="-122"/>
                <a:ea typeface="微软雅黑" panose="020B0503020204020204" pitchFamily="34" charset="-122"/>
              </a:rPr>
              <a:t>：冲突（</a:t>
            </a:r>
            <a:r>
              <a:rPr lang="en-US" altLang="zh-CN" dirty="0">
                <a:solidFill>
                  <a:srgbClr val="24292E"/>
                </a:solidFill>
                <a:latin typeface="微软雅黑" panose="020B0503020204020204" pitchFamily="34" charset="-122"/>
                <a:ea typeface="微软雅黑" panose="020B0503020204020204" pitchFamily="34" charset="-122"/>
              </a:rPr>
              <a:t>leve1</a:t>
            </a:r>
            <a:r>
              <a:rPr lang="zh-CN" altLang="en-US" dirty="0">
                <a:solidFill>
                  <a:srgbClr val="24292E"/>
                </a:solidFill>
                <a:latin typeface="微软雅黑" panose="020B0503020204020204" pitchFamily="34" charset="-122"/>
                <a:ea typeface="微软雅黑" panose="020B0503020204020204" pitchFamily="34" charset="-122"/>
              </a:rPr>
              <a:t>，节点</a:t>
            </a:r>
            <a:r>
              <a:rPr lang="en-US" altLang="zh-CN" dirty="0">
                <a:solidFill>
                  <a:srgbClr val="24292E"/>
                </a:solidFill>
                <a:latin typeface="微软雅黑" panose="020B0503020204020204" pitchFamily="34" charset="-122"/>
                <a:ea typeface="微软雅黑" panose="020B0503020204020204" pitchFamily="34" charset="-122"/>
              </a:rPr>
              <a:t>2</a:t>
            </a:r>
            <a:r>
              <a:rPr lang="zh-CN" altLang="en-US" dirty="0">
                <a:solidFill>
                  <a:srgbClr val="24292E"/>
                </a:solidFill>
                <a:latin typeface="微软雅黑" panose="020B0503020204020204" pitchFamily="34" charset="-122"/>
                <a:ea typeface="微软雅黑" panose="020B0503020204020204" pitchFamily="34" charset="-122"/>
              </a:rPr>
              <a:t>下所有站）；</a:t>
            </a:r>
            <a:endParaRPr lang="en-US" altLang="zh-CN" dirty="0">
              <a:solidFill>
                <a:srgbClr val="24292E"/>
              </a:solidFill>
              <a:latin typeface="微软雅黑" panose="020B0503020204020204" pitchFamily="34" charset="-122"/>
              <a:ea typeface="微软雅黑" panose="020B0503020204020204" pitchFamily="34" charset="-122"/>
            </a:endParaRPr>
          </a:p>
          <a:p>
            <a:pPr marL="214313" indent="-214313">
              <a:lnSpc>
                <a:spcPct val="125000"/>
              </a:lnSpc>
              <a:buFont typeface="Arial" panose="020B0604020202020204" pitchFamily="34" charset="0"/>
              <a:buChar char="•"/>
            </a:pPr>
            <a:r>
              <a:rPr lang="en-US" altLang="zh-CN" dirty="0">
                <a:solidFill>
                  <a:srgbClr val="24292E"/>
                </a:solidFill>
                <a:latin typeface="微软雅黑" panose="020B0503020204020204" pitchFamily="34" charset="-122"/>
                <a:ea typeface="微软雅黑" panose="020B0503020204020204" pitchFamily="34" charset="-122"/>
              </a:rPr>
              <a:t>Slot2</a:t>
            </a:r>
            <a:r>
              <a:rPr lang="zh-CN" altLang="en-US" dirty="0">
                <a:solidFill>
                  <a:srgbClr val="24292E"/>
                </a:solidFill>
                <a:latin typeface="微软雅黑" panose="020B0503020204020204" pitchFamily="34" charset="-122"/>
                <a:ea typeface="微软雅黑" panose="020B0503020204020204" pitchFamily="34" charset="-122"/>
              </a:rPr>
              <a:t>：</a:t>
            </a:r>
            <a:r>
              <a:rPr lang="en-US" altLang="zh-CN" dirty="0">
                <a:solidFill>
                  <a:srgbClr val="24292E"/>
                </a:solidFill>
                <a:latin typeface="微软雅黑" panose="020B0503020204020204" pitchFamily="34" charset="-122"/>
                <a:ea typeface="微软雅黑" panose="020B0503020204020204" pitchFamily="34" charset="-122"/>
              </a:rPr>
              <a:t>level2</a:t>
            </a:r>
            <a:r>
              <a:rPr lang="zh-CN" altLang="en-US" dirty="0">
                <a:solidFill>
                  <a:srgbClr val="24292E"/>
                </a:solidFill>
                <a:latin typeface="微软雅黑" panose="020B0503020204020204" pitchFamily="34" charset="-122"/>
                <a:ea typeface="微软雅黑" panose="020B0503020204020204" pitchFamily="34" charset="-122"/>
              </a:rPr>
              <a:t>左子树（节点</a:t>
            </a:r>
            <a:r>
              <a:rPr lang="en-US" altLang="zh-CN" dirty="0">
                <a:solidFill>
                  <a:srgbClr val="24292E"/>
                </a:solidFill>
                <a:latin typeface="微软雅黑" panose="020B0503020204020204" pitchFamily="34" charset="-122"/>
                <a:ea typeface="微软雅黑" panose="020B0503020204020204" pitchFamily="34" charset="-122"/>
              </a:rPr>
              <a:t>4</a:t>
            </a:r>
            <a:r>
              <a:rPr lang="zh-CN" altLang="en-US" dirty="0">
                <a:solidFill>
                  <a:srgbClr val="24292E"/>
                </a:solidFill>
                <a:latin typeface="微软雅黑" panose="020B0503020204020204" pitchFamily="34" charset="-122"/>
                <a:ea typeface="微软雅黑" panose="020B0503020204020204" pitchFamily="34" charset="-122"/>
              </a:rPr>
              <a:t>下所有站），</a:t>
            </a:r>
            <a:r>
              <a:rPr lang="en-US" altLang="zh-CN" dirty="0">
                <a:solidFill>
                  <a:srgbClr val="24292E"/>
                </a:solidFill>
                <a:latin typeface="微软雅黑" panose="020B0503020204020204" pitchFamily="34" charset="-122"/>
                <a:ea typeface="微软雅黑" panose="020B0503020204020204" pitchFamily="34" charset="-122"/>
              </a:rPr>
              <a:t>A</a:t>
            </a:r>
            <a:r>
              <a:rPr lang="zh-CN" altLang="en-US" dirty="0">
                <a:solidFill>
                  <a:srgbClr val="24292E"/>
                </a:solidFill>
                <a:latin typeface="微软雅黑" panose="020B0503020204020204" pitchFamily="34" charset="-122"/>
                <a:ea typeface="微软雅黑" panose="020B0503020204020204" pitchFamily="34" charset="-122"/>
              </a:rPr>
              <a:t>成功；</a:t>
            </a:r>
            <a:endParaRPr lang="en-US" altLang="zh-CN" dirty="0">
              <a:solidFill>
                <a:srgbClr val="24292E"/>
              </a:solidFill>
              <a:latin typeface="微软雅黑" panose="020B0503020204020204" pitchFamily="34" charset="-122"/>
              <a:ea typeface="微软雅黑" panose="020B0503020204020204" pitchFamily="34" charset="-122"/>
            </a:endParaRPr>
          </a:p>
          <a:p>
            <a:pPr marL="214313" indent="-214313">
              <a:lnSpc>
                <a:spcPct val="125000"/>
              </a:lnSpc>
              <a:buFont typeface="Arial" panose="020B0604020202020204" pitchFamily="34" charset="0"/>
              <a:buChar char="•"/>
            </a:pPr>
            <a:r>
              <a:rPr lang="en-US" altLang="zh-CN" dirty="0">
                <a:solidFill>
                  <a:srgbClr val="24292E"/>
                </a:solidFill>
                <a:latin typeface="微软雅黑" panose="020B0503020204020204" pitchFamily="34" charset="-122"/>
                <a:ea typeface="微软雅黑" panose="020B0503020204020204" pitchFamily="34" charset="-122"/>
              </a:rPr>
              <a:t>Slot3</a:t>
            </a:r>
            <a:r>
              <a:rPr lang="zh-CN" altLang="en-US" dirty="0">
                <a:solidFill>
                  <a:srgbClr val="24292E"/>
                </a:solidFill>
                <a:latin typeface="微软雅黑" panose="020B0503020204020204" pitchFamily="34" charset="-122"/>
                <a:ea typeface="微软雅黑" panose="020B0503020204020204" pitchFamily="34" charset="-122"/>
              </a:rPr>
              <a:t>：</a:t>
            </a:r>
            <a:r>
              <a:rPr lang="en-US" altLang="zh-CN" dirty="0">
                <a:solidFill>
                  <a:srgbClr val="24292E"/>
                </a:solidFill>
                <a:latin typeface="微软雅黑" panose="020B0503020204020204" pitchFamily="34" charset="-122"/>
                <a:ea typeface="微软雅黑" panose="020B0503020204020204" pitchFamily="34" charset="-122"/>
              </a:rPr>
              <a:t>level2</a:t>
            </a:r>
            <a:r>
              <a:rPr lang="zh-CN" altLang="en-US" dirty="0">
                <a:solidFill>
                  <a:srgbClr val="24292E"/>
                </a:solidFill>
                <a:latin typeface="微软雅黑" panose="020B0503020204020204" pitchFamily="34" charset="-122"/>
                <a:ea typeface="微软雅黑" panose="020B0503020204020204" pitchFamily="34" charset="-122"/>
              </a:rPr>
              <a:t>右子树（节点</a:t>
            </a:r>
            <a:r>
              <a:rPr lang="en-US" altLang="zh-CN" dirty="0">
                <a:solidFill>
                  <a:srgbClr val="24292E"/>
                </a:solidFill>
                <a:latin typeface="微软雅黑" panose="020B0503020204020204" pitchFamily="34" charset="-122"/>
                <a:ea typeface="微软雅黑" panose="020B0503020204020204" pitchFamily="34" charset="-122"/>
              </a:rPr>
              <a:t>5</a:t>
            </a:r>
            <a:r>
              <a:rPr lang="zh-CN" altLang="en-US" dirty="0">
                <a:solidFill>
                  <a:srgbClr val="24292E"/>
                </a:solidFill>
                <a:latin typeface="微软雅黑" panose="020B0503020204020204" pitchFamily="34" charset="-122"/>
                <a:ea typeface="微软雅黑" panose="020B0503020204020204" pitchFamily="34" charset="-122"/>
              </a:rPr>
              <a:t>下所有站），</a:t>
            </a:r>
            <a:r>
              <a:rPr lang="en-US" altLang="zh-CN" dirty="0">
                <a:solidFill>
                  <a:srgbClr val="24292E"/>
                </a:solidFill>
                <a:latin typeface="微软雅黑" panose="020B0503020204020204" pitchFamily="34" charset="-122"/>
                <a:ea typeface="微软雅黑" panose="020B0503020204020204" pitchFamily="34" charset="-122"/>
              </a:rPr>
              <a:t>C</a:t>
            </a:r>
            <a:r>
              <a:rPr lang="zh-CN" altLang="en-US" dirty="0">
                <a:solidFill>
                  <a:srgbClr val="24292E"/>
                </a:solidFill>
                <a:latin typeface="微软雅黑" panose="020B0503020204020204" pitchFamily="34" charset="-122"/>
                <a:ea typeface="微软雅黑" panose="020B0503020204020204" pitchFamily="34" charset="-122"/>
              </a:rPr>
              <a:t>成功；</a:t>
            </a:r>
            <a:endParaRPr lang="en-US" altLang="zh-CN" dirty="0">
              <a:solidFill>
                <a:srgbClr val="24292E"/>
              </a:solidFill>
              <a:latin typeface="微软雅黑" panose="020B0503020204020204" pitchFamily="34" charset="-122"/>
              <a:ea typeface="微软雅黑" panose="020B0503020204020204" pitchFamily="34" charset="-122"/>
            </a:endParaRPr>
          </a:p>
          <a:p>
            <a:pPr algn="l">
              <a:lnSpc>
                <a:spcPct val="125000"/>
              </a:lnSpc>
            </a:pPr>
            <a:r>
              <a:rPr lang="en-US" altLang="zh-CN" b="1" dirty="0">
                <a:solidFill>
                  <a:srgbClr val="0000FF"/>
                </a:solidFill>
                <a:latin typeface="微软雅黑" panose="020B0503020204020204" pitchFamily="34" charset="-122"/>
                <a:ea typeface="微软雅黑" panose="020B0503020204020204" pitchFamily="34" charset="-122"/>
              </a:rPr>
              <a:t>C</a:t>
            </a:r>
            <a:r>
              <a:rPr lang="zh-CN" altLang="en-US" b="1" dirty="0">
                <a:solidFill>
                  <a:srgbClr val="0000FF"/>
                </a:solidFill>
                <a:latin typeface="微软雅黑" panose="020B0503020204020204" pitchFamily="34" charset="-122"/>
                <a:ea typeface="微软雅黑" panose="020B0503020204020204" pitchFamily="34" charset="-122"/>
              </a:rPr>
              <a:t>、</a:t>
            </a:r>
            <a:r>
              <a:rPr lang="en-US" altLang="zh-CN" b="1" dirty="0">
                <a:solidFill>
                  <a:srgbClr val="0000FF"/>
                </a:solidFill>
                <a:latin typeface="微软雅黑" panose="020B0503020204020204" pitchFamily="34" charset="-122"/>
                <a:ea typeface="微软雅黑" panose="020B0503020204020204" pitchFamily="34" charset="-122"/>
              </a:rPr>
              <a:t>D</a:t>
            </a:r>
            <a:r>
              <a:rPr lang="zh-CN" altLang="en-US" b="1" dirty="0">
                <a:solidFill>
                  <a:srgbClr val="0000FF"/>
                </a:solidFill>
                <a:latin typeface="微软雅黑" panose="020B0503020204020204" pitchFamily="34" charset="-122"/>
                <a:ea typeface="微软雅黑" panose="020B0503020204020204" pitchFamily="34" charset="-122"/>
              </a:rPr>
              <a:t>要求发送</a:t>
            </a:r>
            <a:endParaRPr lang="en-US" altLang="zh-CN" b="1" dirty="0">
              <a:solidFill>
                <a:srgbClr val="0000FF"/>
              </a:solidFill>
              <a:latin typeface="微软雅黑" panose="020B0503020204020204" pitchFamily="34" charset="-122"/>
              <a:ea typeface="微软雅黑" panose="020B0503020204020204" pitchFamily="34" charset="-122"/>
            </a:endParaRPr>
          </a:p>
          <a:p>
            <a:pPr marL="214313" indent="-214313">
              <a:lnSpc>
                <a:spcPct val="125000"/>
              </a:lnSpc>
              <a:buFont typeface="Arial" panose="020B0604020202020204" pitchFamily="34" charset="0"/>
              <a:buChar char="•"/>
            </a:pPr>
            <a:r>
              <a:rPr lang="en-US" altLang="zh-CN" dirty="0">
                <a:solidFill>
                  <a:srgbClr val="24292E"/>
                </a:solidFill>
                <a:latin typeface="微软雅黑" panose="020B0503020204020204" pitchFamily="34" charset="-122"/>
                <a:ea typeface="微软雅黑" panose="020B0503020204020204" pitchFamily="34" charset="-122"/>
              </a:rPr>
              <a:t>Slot0</a:t>
            </a:r>
            <a:r>
              <a:rPr lang="zh-CN" altLang="en-US" dirty="0">
                <a:solidFill>
                  <a:srgbClr val="24292E"/>
                </a:solidFill>
                <a:latin typeface="微软雅黑" panose="020B0503020204020204" pitchFamily="34" charset="-122"/>
                <a:ea typeface="微软雅黑" panose="020B0503020204020204" pitchFamily="34" charset="-122"/>
              </a:rPr>
              <a:t>：冲突（</a:t>
            </a:r>
            <a:r>
              <a:rPr lang="en-US" altLang="zh-CN" dirty="0">
                <a:solidFill>
                  <a:srgbClr val="24292E"/>
                </a:solidFill>
                <a:latin typeface="微软雅黑" panose="020B0503020204020204" pitchFamily="34" charset="-122"/>
                <a:ea typeface="微软雅黑" panose="020B0503020204020204" pitchFamily="34" charset="-122"/>
              </a:rPr>
              <a:t> level0 </a:t>
            </a:r>
            <a:r>
              <a:rPr lang="zh-CN" altLang="en-US" dirty="0">
                <a:solidFill>
                  <a:srgbClr val="24292E"/>
                </a:solidFill>
                <a:latin typeface="微软雅黑" panose="020B0503020204020204" pitchFamily="34" charset="-122"/>
                <a:ea typeface="微软雅黑" panose="020B0503020204020204" pitchFamily="34" charset="-122"/>
              </a:rPr>
              <a:t>，节点</a:t>
            </a:r>
            <a:r>
              <a:rPr lang="en-US" altLang="zh-CN" dirty="0">
                <a:solidFill>
                  <a:srgbClr val="24292E"/>
                </a:solidFill>
                <a:latin typeface="微软雅黑" panose="020B0503020204020204" pitchFamily="34" charset="-122"/>
                <a:ea typeface="微软雅黑" panose="020B0503020204020204" pitchFamily="34" charset="-122"/>
              </a:rPr>
              <a:t>1</a:t>
            </a:r>
            <a:r>
              <a:rPr lang="zh-CN" altLang="en-US" dirty="0">
                <a:solidFill>
                  <a:srgbClr val="24292E"/>
                </a:solidFill>
                <a:latin typeface="微软雅黑" panose="020B0503020204020204" pitchFamily="34" charset="-122"/>
                <a:ea typeface="微软雅黑" panose="020B0503020204020204" pitchFamily="34" charset="-122"/>
              </a:rPr>
              <a:t>下所有站）；</a:t>
            </a:r>
            <a:endParaRPr lang="en-US" altLang="zh-CN" dirty="0">
              <a:solidFill>
                <a:srgbClr val="24292E"/>
              </a:solidFill>
              <a:latin typeface="微软雅黑" panose="020B0503020204020204" pitchFamily="34" charset="-122"/>
              <a:ea typeface="微软雅黑" panose="020B0503020204020204" pitchFamily="34" charset="-122"/>
            </a:endParaRPr>
          </a:p>
          <a:p>
            <a:pPr marL="214313" indent="-214313">
              <a:lnSpc>
                <a:spcPct val="125000"/>
              </a:lnSpc>
              <a:buFont typeface="Arial" panose="020B0604020202020204" pitchFamily="34" charset="0"/>
              <a:buChar char="•"/>
            </a:pPr>
            <a:r>
              <a:rPr lang="en-US" altLang="zh-CN" dirty="0">
                <a:solidFill>
                  <a:srgbClr val="24292E"/>
                </a:solidFill>
                <a:latin typeface="微软雅黑" panose="020B0503020204020204" pitchFamily="34" charset="-122"/>
                <a:ea typeface="微软雅黑" panose="020B0503020204020204" pitchFamily="34" charset="-122"/>
              </a:rPr>
              <a:t>Slot1</a:t>
            </a:r>
            <a:r>
              <a:rPr lang="zh-CN" altLang="en-US" dirty="0">
                <a:solidFill>
                  <a:srgbClr val="24292E"/>
                </a:solidFill>
                <a:latin typeface="微软雅黑" panose="020B0503020204020204" pitchFamily="34" charset="-122"/>
                <a:ea typeface="微软雅黑" panose="020B0503020204020204" pitchFamily="34" charset="-122"/>
              </a:rPr>
              <a:t>：</a:t>
            </a:r>
            <a:r>
              <a:rPr lang="en-US" altLang="zh-CN" dirty="0">
                <a:solidFill>
                  <a:srgbClr val="24292E"/>
                </a:solidFill>
                <a:latin typeface="微软雅黑" panose="020B0503020204020204" pitchFamily="34" charset="-122"/>
                <a:ea typeface="微软雅黑" panose="020B0503020204020204" pitchFamily="34" charset="-122"/>
              </a:rPr>
              <a:t> level1</a:t>
            </a:r>
            <a:r>
              <a:rPr lang="zh-CN" altLang="en-US" dirty="0">
                <a:solidFill>
                  <a:srgbClr val="24292E"/>
                </a:solidFill>
                <a:latin typeface="微软雅黑" panose="020B0503020204020204" pitchFamily="34" charset="-122"/>
                <a:ea typeface="微软雅黑" panose="020B0503020204020204" pitchFamily="34" charset="-122"/>
              </a:rPr>
              <a:t>左子树</a:t>
            </a:r>
            <a:r>
              <a:rPr lang="en-US" altLang="zh-CN" dirty="0">
                <a:solidFill>
                  <a:srgbClr val="24292E"/>
                </a:solidFill>
                <a:latin typeface="微软雅黑" panose="020B0503020204020204" pitchFamily="34" charset="-122"/>
                <a:ea typeface="微软雅黑" panose="020B0503020204020204" pitchFamily="34" charset="-122"/>
              </a:rPr>
              <a:t>(</a:t>
            </a:r>
            <a:r>
              <a:rPr lang="zh-CN" altLang="en-US" dirty="0">
                <a:solidFill>
                  <a:srgbClr val="24292E"/>
                </a:solidFill>
                <a:latin typeface="微软雅黑" panose="020B0503020204020204" pitchFamily="34" charset="-122"/>
                <a:ea typeface="微软雅黑" panose="020B0503020204020204" pitchFamily="34" charset="-122"/>
              </a:rPr>
              <a:t>节点</a:t>
            </a:r>
            <a:r>
              <a:rPr lang="en-US" altLang="zh-CN" dirty="0">
                <a:solidFill>
                  <a:srgbClr val="24292E"/>
                </a:solidFill>
                <a:latin typeface="微软雅黑" panose="020B0503020204020204" pitchFamily="34" charset="-122"/>
                <a:ea typeface="微软雅黑" panose="020B0503020204020204" pitchFamily="34" charset="-122"/>
              </a:rPr>
              <a:t>2</a:t>
            </a:r>
            <a:r>
              <a:rPr lang="zh-CN" altLang="en-US" dirty="0">
                <a:solidFill>
                  <a:srgbClr val="24292E"/>
                </a:solidFill>
                <a:latin typeface="微软雅黑" panose="020B0503020204020204" pitchFamily="34" charset="-122"/>
                <a:ea typeface="微软雅黑" panose="020B0503020204020204" pitchFamily="34" charset="-122"/>
              </a:rPr>
              <a:t>下所有站</a:t>
            </a:r>
            <a:r>
              <a:rPr lang="en-US" altLang="zh-CN" dirty="0">
                <a:solidFill>
                  <a:srgbClr val="24292E"/>
                </a:solidFill>
                <a:latin typeface="微软雅黑" panose="020B0503020204020204" pitchFamily="34" charset="-122"/>
                <a:ea typeface="微软雅黑" panose="020B0503020204020204" pitchFamily="34" charset="-122"/>
              </a:rPr>
              <a:t>)</a:t>
            </a:r>
            <a:r>
              <a:rPr lang="zh-CN" altLang="en-US" dirty="0">
                <a:solidFill>
                  <a:srgbClr val="24292E"/>
                </a:solidFill>
                <a:latin typeface="微软雅黑" panose="020B0503020204020204" pitchFamily="34" charset="-122"/>
                <a:ea typeface="微软雅黑" panose="020B0503020204020204" pitchFamily="34" charset="-122"/>
              </a:rPr>
              <a:t>，冲突；</a:t>
            </a:r>
            <a:endParaRPr lang="en-US" altLang="zh-CN" dirty="0">
              <a:solidFill>
                <a:srgbClr val="24292E"/>
              </a:solidFill>
              <a:latin typeface="微软雅黑" panose="020B0503020204020204" pitchFamily="34" charset="-122"/>
              <a:ea typeface="微软雅黑" panose="020B0503020204020204" pitchFamily="34" charset="-122"/>
            </a:endParaRPr>
          </a:p>
          <a:p>
            <a:pPr marL="214313" indent="-214313">
              <a:lnSpc>
                <a:spcPct val="125000"/>
              </a:lnSpc>
              <a:buFont typeface="Arial" panose="020B0604020202020204" pitchFamily="34" charset="0"/>
              <a:buChar char="•"/>
            </a:pPr>
            <a:r>
              <a:rPr lang="en-US" altLang="zh-CN" dirty="0">
                <a:solidFill>
                  <a:srgbClr val="24292E"/>
                </a:solidFill>
                <a:latin typeface="微软雅黑" panose="020B0503020204020204" pitchFamily="34" charset="-122"/>
                <a:ea typeface="微软雅黑" panose="020B0503020204020204" pitchFamily="34" charset="-122"/>
              </a:rPr>
              <a:t>slot2</a:t>
            </a:r>
            <a:r>
              <a:rPr lang="zh-CN" altLang="en-US" dirty="0">
                <a:solidFill>
                  <a:srgbClr val="24292E"/>
                </a:solidFill>
                <a:latin typeface="微软雅黑" panose="020B0503020204020204" pitchFamily="34" charset="-122"/>
                <a:ea typeface="微软雅黑" panose="020B0503020204020204" pitchFamily="34" charset="-122"/>
              </a:rPr>
              <a:t>：</a:t>
            </a:r>
            <a:r>
              <a:rPr lang="en-US" altLang="zh-CN" dirty="0">
                <a:solidFill>
                  <a:srgbClr val="24292E"/>
                </a:solidFill>
                <a:latin typeface="微软雅黑" panose="020B0503020204020204" pitchFamily="34" charset="-122"/>
                <a:ea typeface="微软雅黑" panose="020B0503020204020204" pitchFamily="34" charset="-122"/>
              </a:rPr>
              <a:t> level2</a:t>
            </a:r>
            <a:r>
              <a:rPr lang="zh-CN" altLang="en-US" dirty="0">
                <a:solidFill>
                  <a:srgbClr val="24292E"/>
                </a:solidFill>
                <a:latin typeface="微软雅黑" panose="020B0503020204020204" pitchFamily="34" charset="-122"/>
                <a:ea typeface="微软雅黑" panose="020B0503020204020204" pitchFamily="34" charset="-122"/>
              </a:rPr>
              <a:t>左子树（节点</a:t>
            </a:r>
            <a:r>
              <a:rPr lang="en-US" altLang="zh-CN" dirty="0">
                <a:solidFill>
                  <a:srgbClr val="24292E"/>
                </a:solidFill>
                <a:latin typeface="微软雅黑" panose="020B0503020204020204" pitchFamily="34" charset="-122"/>
                <a:ea typeface="微软雅黑" panose="020B0503020204020204" pitchFamily="34" charset="-122"/>
              </a:rPr>
              <a:t>4</a:t>
            </a:r>
            <a:r>
              <a:rPr lang="zh-CN" altLang="en-US" dirty="0">
                <a:solidFill>
                  <a:srgbClr val="24292E"/>
                </a:solidFill>
                <a:latin typeface="微软雅黑" panose="020B0503020204020204" pitchFamily="34" charset="-122"/>
                <a:ea typeface="微软雅黑" panose="020B0503020204020204" pitchFamily="34" charset="-122"/>
              </a:rPr>
              <a:t>下所有站），空闲；</a:t>
            </a:r>
            <a:endParaRPr lang="en-US" altLang="zh-CN" dirty="0">
              <a:solidFill>
                <a:srgbClr val="24292E"/>
              </a:solidFill>
              <a:latin typeface="微软雅黑" panose="020B0503020204020204" pitchFamily="34" charset="-122"/>
              <a:ea typeface="微软雅黑" panose="020B0503020204020204" pitchFamily="34" charset="-122"/>
            </a:endParaRPr>
          </a:p>
          <a:p>
            <a:pPr marL="214313" indent="-214313">
              <a:lnSpc>
                <a:spcPct val="125000"/>
              </a:lnSpc>
              <a:buFont typeface="Arial" panose="020B0604020202020204" pitchFamily="34" charset="0"/>
              <a:buChar char="•"/>
            </a:pPr>
            <a:r>
              <a:rPr lang="en-US" altLang="zh-CN" dirty="0">
                <a:solidFill>
                  <a:srgbClr val="24292E"/>
                </a:solidFill>
                <a:latin typeface="微软雅黑" panose="020B0503020204020204" pitchFamily="34" charset="-122"/>
                <a:ea typeface="微软雅黑" panose="020B0503020204020204" pitchFamily="34" charset="-122"/>
              </a:rPr>
              <a:t>Slot3</a:t>
            </a:r>
            <a:r>
              <a:rPr lang="zh-CN" altLang="en-US" dirty="0">
                <a:solidFill>
                  <a:srgbClr val="24292E"/>
                </a:solidFill>
                <a:latin typeface="微软雅黑" panose="020B0503020204020204" pitchFamily="34" charset="-122"/>
                <a:ea typeface="微软雅黑" panose="020B0503020204020204" pitchFamily="34" charset="-122"/>
              </a:rPr>
              <a:t>：</a:t>
            </a:r>
            <a:r>
              <a:rPr lang="en-US" altLang="zh-CN" dirty="0">
                <a:solidFill>
                  <a:srgbClr val="24292E"/>
                </a:solidFill>
                <a:latin typeface="微软雅黑" panose="020B0503020204020204" pitchFamily="34" charset="-122"/>
                <a:ea typeface="微软雅黑" panose="020B0503020204020204" pitchFamily="34" charset="-122"/>
              </a:rPr>
              <a:t> level2</a:t>
            </a:r>
            <a:r>
              <a:rPr lang="zh-CN" altLang="en-US" dirty="0">
                <a:solidFill>
                  <a:srgbClr val="24292E"/>
                </a:solidFill>
                <a:latin typeface="微软雅黑" panose="020B0503020204020204" pitchFamily="34" charset="-122"/>
                <a:ea typeface="微软雅黑" panose="020B0503020204020204" pitchFamily="34" charset="-122"/>
              </a:rPr>
              <a:t>右子树（节点</a:t>
            </a:r>
            <a:r>
              <a:rPr lang="en-US" altLang="zh-CN" dirty="0">
                <a:solidFill>
                  <a:srgbClr val="24292E"/>
                </a:solidFill>
                <a:latin typeface="微软雅黑" panose="020B0503020204020204" pitchFamily="34" charset="-122"/>
                <a:ea typeface="微软雅黑" panose="020B0503020204020204" pitchFamily="34" charset="-122"/>
              </a:rPr>
              <a:t>5</a:t>
            </a:r>
            <a:r>
              <a:rPr lang="zh-CN" altLang="en-US" dirty="0">
                <a:solidFill>
                  <a:srgbClr val="24292E"/>
                </a:solidFill>
                <a:latin typeface="微软雅黑" panose="020B0503020204020204" pitchFamily="34" charset="-122"/>
                <a:ea typeface="微软雅黑" panose="020B0503020204020204" pitchFamily="34" charset="-122"/>
              </a:rPr>
              <a:t>下所有站），冲突；</a:t>
            </a:r>
            <a:endParaRPr lang="en-US" altLang="zh-CN" dirty="0">
              <a:solidFill>
                <a:srgbClr val="24292E"/>
              </a:solidFill>
              <a:latin typeface="微软雅黑" panose="020B0503020204020204" pitchFamily="34" charset="-122"/>
              <a:ea typeface="微软雅黑" panose="020B0503020204020204" pitchFamily="34" charset="-122"/>
            </a:endParaRPr>
          </a:p>
          <a:p>
            <a:pPr marL="214313" indent="-214313">
              <a:lnSpc>
                <a:spcPct val="125000"/>
              </a:lnSpc>
              <a:buFont typeface="Arial" panose="020B0604020202020204" pitchFamily="34" charset="0"/>
              <a:buChar char="•"/>
            </a:pPr>
            <a:r>
              <a:rPr lang="en-US" altLang="zh-CN" dirty="0">
                <a:solidFill>
                  <a:srgbClr val="24292E"/>
                </a:solidFill>
                <a:latin typeface="微软雅黑" panose="020B0503020204020204" pitchFamily="34" charset="-122"/>
                <a:ea typeface="微软雅黑" panose="020B0503020204020204" pitchFamily="34" charset="-122"/>
              </a:rPr>
              <a:t>Slot4</a:t>
            </a:r>
            <a:r>
              <a:rPr lang="zh-CN" altLang="en-US" dirty="0">
                <a:solidFill>
                  <a:srgbClr val="24292E"/>
                </a:solidFill>
                <a:latin typeface="微软雅黑" panose="020B0503020204020204" pitchFamily="34" charset="-122"/>
                <a:ea typeface="微软雅黑" panose="020B0503020204020204" pitchFamily="34" charset="-122"/>
              </a:rPr>
              <a:t>：左叶子节点，</a:t>
            </a:r>
            <a:r>
              <a:rPr lang="en-US" altLang="zh-CN" dirty="0">
                <a:solidFill>
                  <a:srgbClr val="24292E"/>
                </a:solidFill>
                <a:latin typeface="微软雅黑" panose="020B0503020204020204" pitchFamily="34" charset="-122"/>
                <a:ea typeface="微软雅黑" panose="020B0503020204020204" pitchFamily="34" charset="-122"/>
              </a:rPr>
              <a:t>C</a:t>
            </a:r>
            <a:r>
              <a:rPr lang="zh-CN" altLang="en-US" dirty="0">
                <a:solidFill>
                  <a:srgbClr val="24292E"/>
                </a:solidFill>
                <a:latin typeface="微软雅黑" panose="020B0503020204020204" pitchFamily="34" charset="-122"/>
                <a:ea typeface="微软雅黑" panose="020B0503020204020204" pitchFamily="34" charset="-122"/>
              </a:rPr>
              <a:t>成功</a:t>
            </a:r>
            <a:r>
              <a:rPr lang="en-US" altLang="zh-CN" dirty="0">
                <a:solidFill>
                  <a:srgbClr val="24292E"/>
                </a:solidFill>
                <a:latin typeface="微软雅黑" panose="020B0503020204020204" pitchFamily="34" charset="-122"/>
                <a:ea typeface="微软雅黑" panose="020B0503020204020204" pitchFamily="34" charset="-122"/>
              </a:rPr>
              <a:t>; </a:t>
            </a:r>
          </a:p>
          <a:p>
            <a:pPr marL="214313" indent="-214313">
              <a:lnSpc>
                <a:spcPct val="125000"/>
              </a:lnSpc>
              <a:buFont typeface="Arial" panose="020B0604020202020204" pitchFamily="34" charset="0"/>
              <a:buChar char="•"/>
            </a:pPr>
            <a:r>
              <a:rPr lang="en-US" altLang="zh-CN" dirty="0">
                <a:solidFill>
                  <a:srgbClr val="24292E"/>
                </a:solidFill>
                <a:latin typeface="微软雅黑" panose="020B0503020204020204" pitchFamily="34" charset="-122"/>
                <a:ea typeface="微软雅黑" panose="020B0503020204020204" pitchFamily="34" charset="-122"/>
              </a:rPr>
              <a:t>Slot5</a:t>
            </a:r>
            <a:r>
              <a:rPr lang="zh-CN" altLang="en-US" dirty="0">
                <a:solidFill>
                  <a:srgbClr val="24292E"/>
                </a:solidFill>
                <a:latin typeface="微软雅黑" panose="020B0503020204020204" pitchFamily="34" charset="-122"/>
                <a:ea typeface="微软雅黑" panose="020B0503020204020204" pitchFamily="34" charset="-122"/>
              </a:rPr>
              <a:t>：右叶子节点，</a:t>
            </a:r>
            <a:r>
              <a:rPr lang="en-US" altLang="zh-CN" dirty="0">
                <a:solidFill>
                  <a:srgbClr val="24292E"/>
                </a:solidFill>
                <a:latin typeface="微软雅黑" panose="020B0503020204020204" pitchFamily="34" charset="-122"/>
                <a:ea typeface="微软雅黑" panose="020B0503020204020204" pitchFamily="34" charset="-122"/>
              </a:rPr>
              <a:t>D</a:t>
            </a:r>
            <a:r>
              <a:rPr lang="zh-CN" altLang="en-US" dirty="0">
                <a:solidFill>
                  <a:srgbClr val="24292E"/>
                </a:solidFill>
                <a:latin typeface="微软雅黑" panose="020B0503020204020204" pitchFamily="34" charset="-122"/>
                <a:ea typeface="微软雅黑" panose="020B0503020204020204" pitchFamily="34" charset="-122"/>
              </a:rPr>
              <a:t>成功</a:t>
            </a:r>
            <a:r>
              <a:rPr lang="en-US" altLang="zh-CN" dirty="0">
                <a:solidFill>
                  <a:srgbClr val="24292E"/>
                </a:solidFill>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
        <p:nvSpPr>
          <p:cNvPr id="3" name="标题 2">
            <a:extLst>
              <a:ext uri="{FF2B5EF4-FFF2-40B4-BE49-F238E27FC236}">
                <a16:creationId xmlns:a16="http://schemas.microsoft.com/office/drawing/2014/main" id="{C6663C15-8CF6-42EB-821A-E2C1F2DA95DE}"/>
              </a:ext>
            </a:extLst>
          </p:cNvPr>
          <p:cNvSpPr>
            <a:spLocks noGrp="1"/>
          </p:cNvSpPr>
          <p:nvPr>
            <p:ph type="title"/>
          </p:nvPr>
        </p:nvSpPr>
        <p:spPr/>
        <p:txBody>
          <a:bodyPr/>
          <a:lstStyle/>
          <a:p>
            <a:r>
              <a:rPr lang="en-US" altLang="zh-CN" dirty="0"/>
              <a:t>Adaptive Tree Walk</a:t>
            </a:r>
            <a:r>
              <a:rPr lang="zh-CN" altLang="en-US" dirty="0"/>
              <a:t>：</a:t>
            </a:r>
            <a:r>
              <a:rPr lang="en-US" altLang="zh-CN" dirty="0"/>
              <a:t>Example</a:t>
            </a:r>
            <a:endParaRPr lang="zh-CN" altLang="en-US" dirty="0"/>
          </a:p>
        </p:txBody>
      </p:sp>
    </p:spTree>
    <p:extLst>
      <p:ext uri="{BB962C8B-B14F-4D97-AF65-F5344CB8AC3E}">
        <p14:creationId xmlns:p14="http://schemas.microsoft.com/office/powerpoint/2010/main" val="2459679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B8700E2-7112-4F43-BD44-F0DD558A4F52}"/>
              </a:ext>
            </a:extLst>
          </p:cNvPr>
          <p:cNvSpPr>
            <a:spLocks noGrp="1"/>
          </p:cNvSpPr>
          <p:nvPr>
            <p:ph type="body" idx="1"/>
          </p:nvPr>
        </p:nvSpPr>
        <p:spPr/>
        <p:txBody>
          <a:bodyPr/>
          <a:lstStyle/>
          <a:p>
            <a:r>
              <a:rPr lang="en-US" altLang="zh-CN" dirty="0">
                <a:ea typeface="宋体" panose="02010600030101010101" pitchFamily="2" charset="-122"/>
              </a:rPr>
              <a:t>Wireless has complications compared to wired.</a:t>
            </a:r>
          </a:p>
          <a:p>
            <a:r>
              <a:rPr lang="en-US" altLang="zh-CN" dirty="0">
                <a:ea typeface="宋体" panose="02010600030101010101" pitchFamily="2" charset="-122"/>
              </a:rPr>
              <a:t>Nodes may have different coverage regions</a:t>
            </a:r>
          </a:p>
          <a:p>
            <a:pPr lvl="1"/>
            <a:r>
              <a:rPr lang="en-US" altLang="zh-CN" dirty="0">
                <a:ea typeface="宋体" panose="02010600030101010101" pitchFamily="2" charset="-122"/>
              </a:rPr>
              <a:t>Leads to </a:t>
            </a:r>
            <a:r>
              <a:rPr lang="en-US" altLang="zh-CN" u="sng" dirty="0">
                <a:ea typeface="宋体" panose="02010600030101010101" pitchFamily="2" charset="-122"/>
              </a:rPr>
              <a:t>hidden</a:t>
            </a:r>
            <a:r>
              <a:rPr lang="en-US" altLang="zh-CN" dirty="0">
                <a:ea typeface="宋体" panose="02010600030101010101" pitchFamily="2" charset="-122"/>
              </a:rPr>
              <a:t> and </a:t>
            </a:r>
            <a:r>
              <a:rPr lang="en-US" altLang="zh-CN" u="sng" dirty="0">
                <a:ea typeface="宋体" panose="02010600030101010101" pitchFamily="2" charset="-122"/>
              </a:rPr>
              <a:t>exposed</a:t>
            </a:r>
            <a:r>
              <a:rPr lang="en-US" altLang="zh-CN" dirty="0">
                <a:ea typeface="宋体" panose="02010600030101010101" pitchFamily="2" charset="-122"/>
              </a:rPr>
              <a:t> terminals</a:t>
            </a:r>
          </a:p>
          <a:p>
            <a:r>
              <a:rPr lang="en-US" altLang="zh-CN" dirty="0">
                <a:ea typeface="宋体" panose="02010600030101010101" pitchFamily="2" charset="-122"/>
              </a:rPr>
              <a:t>Nodes can’t detect collisions, i.e., sense while sending</a:t>
            </a:r>
          </a:p>
          <a:p>
            <a:pPr lvl="1"/>
            <a:r>
              <a:rPr lang="en-US" altLang="zh-CN" dirty="0">
                <a:ea typeface="宋体" panose="02010600030101010101" pitchFamily="2" charset="-122"/>
              </a:rPr>
              <a:t>Makes collisions expensive and to be avoided</a:t>
            </a:r>
          </a:p>
          <a:p>
            <a:endParaRPr lang="zh-CN" altLang="en-US" sz="2800" dirty="0"/>
          </a:p>
        </p:txBody>
      </p:sp>
      <p:sp>
        <p:nvSpPr>
          <p:cNvPr id="3" name="标题 2">
            <a:extLst>
              <a:ext uri="{FF2B5EF4-FFF2-40B4-BE49-F238E27FC236}">
                <a16:creationId xmlns:a16="http://schemas.microsoft.com/office/drawing/2014/main" id="{BAE79837-6EAE-4678-B6DE-42200A8B1BF4}"/>
              </a:ext>
            </a:extLst>
          </p:cNvPr>
          <p:cNvSpPr>
            <a:spLocks noGrp="1"/>
          </p:cNvSpPr>
          <p:nvPr>
            <p:ph type="title"/>
          </p:nvPr>
        </p:nvSpPr>
        <p:spPr/>
        <p:txBody>
          <a:bodyPr/>
          <a:lstStyle/>
          <a:p>
            <a:r>
              <a:rPr lang="en-US" altLang="zh-CN" dirty="0"/>
              <a:t>Wireless LAN Protocols</a:t>
            </a:r>
            <a:endParaRPr lang="zh-CN" altLang="en-US" dirty="0"/>
          </a:p>
        </p:txBody>
      </p:sp>
    </p:spTree>
    <p:extLst>
      <p:ext uri="{BB962C8B-B14F-4D97-AF65-F5344CB8AC3E}">
        <p14:creationId xmlns:p14="http://schemas.microsoft.com/office/powerpoint/2010/main" val="34137408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a:t>
            </a:r>
            <a:r>
              <a:rPr lang="en-US" altLang="zh-CN" dirty="0"/>
              <a:t>T</a:t>
            </a:r>
            <a:r>
              <a:rPr lang="en-US" dirty="0"/>
              <a:t>erminals </a:t>
            </a:r>
            <a:r>
              <a:rPr lang="en-US" altLang="zh-CN" dirty="0"/>
              <a:t>and Exposed Terminals  </a:t>
            </a:r>
            <a:endParaRPr lang="en-US" dirty="0"/>
          </a:p>
        </p:txBody>
      </p:sp>
      <p:sp>
        <p:nvSpPr>
          <p:cNvPr id="5" name="Text Placeholder 4"/>
          <p:cNvSpPr>
            <a:spLocks noGrp="1"/>
          </p:cNvSpPr>
          <p:nvPr>
            <p:ph type="body" idx="1"/>
          </p:nvPr>
        </p:nvSpPr>
        <p:spPr>
          <a:xfrm>
            <a:off x="457200" y="5351760"/>
            <a:ext cx="8229600" cy="1018367"/>
          </a:xfrm>
        </p:spPr>
        <p:txBody>
          <a:bodyPr/>
          <a:lstStyle/>
          <a:p>
            <a:r>
              <a:rPr lang="en-US" altLang="en-US" dirty="0"/>
              <a:t>A wireless LAN. (a) </a:t>
            </a:r>
            <a:r>
              <a:rPr lang="en-US" altLang="en-US" i="1" dirty="0"/>
              <a:t>A</a:t>
            </a:r>
            <a:r>
              <a:rPr lang="en-US" altLang="en-US" dirty="0"/>
              <a:t> and </a:t>
            </a:r>
            <a:r>
              <a:rPr lang="en-US" altLang="en-US" i="1" dirty="0"/>
              <a:t>C</a:t>
            </a:r>
            <a:r>
              <a:rPr lang="en-US" altLang="en-US" dirty="0"/>
              <a:t> are hidden terminals when transmitting to </a:t>
            </a:r>
            <a:r>
              <a:rPr lang="en-US" altLang="en-US" i="1" dirty="0"/>
              <a:t>B</a:t>
            </a:r>
            <a:r>
              <a:rPr lang="en-US" altLang="en-US" dirty="0"/>
              <a:t>. (b) </a:t>
            </a:r>
            <a:r>
              <a:rPr lang="en-US" altLang="en-US" i="1" dirty="0"/>
              <a:t>B</a:t>
            </a:r>
            <a:r>
              <a:rPr lang="en-US" altLang="en-US" dirty="0"/>
              <a:t> and </a:t>
            </a:r>
            <a:r>
              <a:rPr lang="en-US" altLang="en-US" i="1" dirty="0"/>
              <a:t>C</a:t>
            </a:r>
            <a:r>
              <a:rPr lang="en-US" altLang="en-US" dirty="0"/>
              <a:t> are exposed terminals when transmitting to </a:t>
            </a:r>
            <a:r>
              <a:rPr lang="en-US" altLang="en-US" i="1" dirty="0"/>
              <a:t>A</a:t>
            </a:r>
            <a:r>
              <a:rPr lang="en-US" altLang="en-US" dirty="0"/>
              <a:t> and </a:t>
            </a:r>
            <a:r>
              <a:rPr lang="en-US" altLang="en-US" i="1" dirty="0"/>
              <a:t>D</a:t>
            </a:r>
            <a:r>
              <a:rPr lang="en-US" altLang="en-US" dirty="0"/>
              <a:t>.</a:t>
            </a:r>
          </a:p>
        </p:txBody>
      </p:sp>
      <p:pic>
        <p:nvPicPr>
          <p:cNvPr id="3" name="Picture Placeholder 2" descr="Figure 4-11. A wireless LAN. (a) A and C are hidden terminals when transmitting to B. (b) B and C are exposed terminals when transmitting to A and D."/>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83802" y="3658580"/>
            <a:ext cx="7243817" cy="2040248"/>
          </a:xfrm>
        </p:spPr>
      </p:pic>
      <p:sp>
        <p:nvSpPr>
          <p:cNvPr id="6" name="矩形 5">
            <a:extLst>
              <a:ext uri="{FF2B5EF4-FFF2-40B4-BE49-F238E27FC236}">
                <a16:creationId xmlns:a16="http://schemas.microsoft.com/office/drawing/2014/main" id="{74F03FF0-CE4E-4713-9399-C8EA1131117C}"/>
              </a:ext>
            </a:extLst>
          </p:cNvPr>
          <p:cNvSpPr/>
          <p:nvPr/>
        </p:nvSpPr>
        <p:spPr>
          <a:xfrm>
            <a:off x="875923" y="1507493"/>
            <a:ext cx="3585410" cy="1938992"/>
          </a:xfrm>
          <a:prstGeom prst="rect">
            <a:avLst/>
          </a:prstGeom>
        </p:spPr>
        <p:txBody>
          <a:bodyPr wrap="square">
            <a:spAutoFit/>
          </a:bodyPr>
          <a:lstStyle/>
          <a:p>
            <a:r>
              <a:rPr lang="en-US" altLang="zh-CN" sz="2000" u="sng" dirty="0">
                <a:ea typeface="宋体" panose="02010600030101010101" pitchFamily="2" charset="-122"/>
              </a:rPr>
              <a:t>Hidden terminals</a:t>
            </a:r>
            <a:r>
              <a:rPr lang="en-US" altLang="zh-CN" sz="2000" dirty="0">
                <a:ea typeface="宋体" panose="02010600030101010101" pitchFamily="2" charset="-122"/>
              </a:rPr>
              <a:t>: senders that </a:t>
            </a:r>
            <a:r>
              <a:rPr lang="en-US" altLang="zh-CN" sz="2000" b="1" dirty="0">
                <a:ea typeface="宋体" panose="02010600030101010101" pitchFamily="2" charset="-122"/>
              </a:rPr>
              <a:t>cannot sense each other </a:t>
            </a:r>
            <a:r>
              <a:rPr lang="en-US" altLang="zh-CN" sz="2000" dirty="0">
                <a:ea typeface="宋体" panose="02010600030101010101" pitchFamily="2" charset="-122"/>
              </a:rPr>
              <a:t>but nonetheless collide at intended receiver</a:t>
            </a:r>
          </a:p>
          <a:p>
            <a:pPr marL="342900" lvl="1" indent="-342900">
              <a:buFont typeface="Arial" panose="020B0604020202020204" pitchFamily="34" charset="0"/>
              <a:buChar char="•"/>
            </a:pPr>
            <a:r>
              <a:rPr lang="en-US" altLang="zh-CN" sz="2000" dirty="0">
                <a:ea typeface="宋体" panose="02010600030101010101" pitchFamily="2" charset="-122"/>
              </a:rPr>
              <a:t>Want to prevent; </a:t>
            </a:r>
          </a:p>
          <a:p>
            <a:pPr marL="342900" lvl="1" indent="-342900">
              <a:buFont typeface="Arial" panose="020B0604020202020204" pitchFamily="34" charset="0"/>
              <a:buChar char="•"/>
            </a:pPr>
            <a:r>
              <a:rPr lang="en-US" altLang="zh-CN" sz="2000" dirty="0">
                <a:ea typeface="宋体" panose="02010600030101010101" pitchFamily="2" charset="-122"/>
              </a:rPr>
              <a:t>loss of efficiency</a:t>
            </a:r>
          </a:p>
        </p:txBody>
      </p:sp>
      <p:sp>
        <p:nvSpPr>
          <p:cNvPr id="7" name="矩形 6">
            <a:extLst>
              <a:ext uri="{FF2B5EF4-FFF2-40B4-BE49-F238E27FC236}">
                <a16:creationId xmlns:a16="http://schemas.microsoft.com/office/drawing/2014/main" id="{52B86DA7-CCCF-4224-85DB-B8FCE4FDCBA3}"/>
              </a:ext>
            </a:extLst>
          </p:cNvPr>
          <p:cNvSpPr/>
          <p:nvPr/>
        </p:nvSpPr>
        <p:spPr>
          <a:xfrm>
            <a:off x="4605711" y="1507493"/>
            <a:ext cx="4081089" cy="1938992"/>
          </a:xfrm>
          <a:prstGeom prst="rect">
            <a:avLst/>
          </a:prstGeom>
        </p:spPr>
        <p:txBody>
          <a:bodyPr wrap="square">
            <a:spAutoFit/>
          </a:bodyPr>
          <a:lstStyle/>
          <a:p>
            <a:r>
              <a:rPr lang="en-US" altLang="zh-CN" sz="2000" u="sng" dirty="0">
                <a:ea typeface="宋体" panose="02010600030101010101" pitchFamily="2" charset="-122"/>
              </a:rPr>
              <a:t>Exposed terminals</a:t>
            </a:r>
            <a:r>
              <a:rPr lang="en-US" altLang="zh-CN" sz="2000" dirty="0">
                <a:ea typeface="宋体" panose="02010600030101010101" pitchFamily="2" charset="-122"/>
              </a:rPr>
              <a:t>: senders who </a:t>
            </a:r>
            <a:r>
              <a:rPr lang="en-US" altLang="zh-CN" sz="2000" b="1" dirty="0">
                <a:ea typeface="宋体" panose="02010600030101010101" pitchFamily="2" charset="-122"/>
              </a:rPr>
              <a:t>can sense each other </a:t>
            </a:r>
            <a:r>
              <a:rPr lang="en-US" altLang="zh-CN" sz="2000" dirty="0">
                <a:ea typeface="宋体" panose="02010600030101010101" pitchFamily="2" charset="-122"/>
              </a:rPr>
              <a:t>but still transmit safely (to different receivers) </a:t>
            </a:r>
          </a:p>
          <a:p>
            <a:pPr marL="342900" lvl="1" indent="-342900">
              <a:buFont typeface="Arial" panose="020B0604020202020204" pitchFamily="34" charset="0"/>
              <a:buChar char="•"/>
            </a:pPr>
            <a:r>
              <a:rPr lang="en-US" altLang="zh-CN" sz="2000" dirty="0">
                <a:ea typeface="宋体" panose="02010600030101010101" pitchFamily="2" charset="-122"/>
              </a:rPr>
              <a:t>Desirably concurrency; </a:t>
            </a:r>
          </a:p>
          <a:p>
            <a:pPr marL="342900" lvl="1" indent="-342900">
              <a:buFont typeface="Arial" panose="020B0604020202020204" pitchFamily="34" charset="0"/>
              <a:buChar char="•"/>
            </a:pPr>
            <a:r>
              <a:rPr lang="en-US" altLang="zh-CN" sz="2000" dirty="0">
                <a:ea typeface="宋体" panose="02010600030101010101" pitchFamily="2" charset="-122"/>
              </a:rPr>
              <a:t>improves performance</a:t>
            </a:r>
          </a:p>
        </p:txBody>
      </p:sp>
      <p:sp>
        <p:nvSpPr>
          <p:cNvPr id="8" name="矩形 7">
            <a:extLst>
              <a:ext uri="{FF2B5EF4-FFF2-40B4-BE49-F238E27FC236}">
                <a16:creationId xmlns:a16="http://schemas.microsoft.com/office/drawing/2014/main" id="{CF89611B-24C7-446D-925B-FB3E4351BB63}"/>
              </a:ext>
            </a:extLst>
          </p:cNvPr>
          <p:cNvSpPr/>
          <p:nvPr/>
        </p:nvSpPr>
        <p:spPr>
          <a:xfrm>
            <a:off x="6252502" y="5043983"/>
            <a:ext cx="1672253" cy="307777"/>
          </a:xfrm>
          <a:prstGeom prst="rect">
            <a:avLst/>
          </a:prstGeom>
        </p:spPr>
        <p:txBody>
          <a:bodyPr wrap="none">
            <a:spAutoFit/>
          </a:bodyPr>
          <a:lstStyle/>
          <a:p>
            <a:r>
              <a:rPr lang="en-US" altLang="zh-CN" b="1" dirty="0">
                <a:solidFill>
                  <a:srgbClr val="0000FF"/>
                </a:solidFill>
                <a:ea typeface="宋体" panose="02010600030101010101" pitchFamily="2" charset="-122"/>
              </a:rPr>
              <a:t>B </a:t>
            </a:r>
            <a:r>
              <a:rPr lang="en-US" altLang="zh-CN" b="1" dirty="0">
                <a:solidFill>
                  <a:srgbClr val="0000FF"/>
                </a:solidFill>
                <a:ea typeface="宋体" panose="02010600030101010101" pitchFamily="2" charset="-122"/>
                <a:sym typeface="Wingdings" panose="05000000000000000000" pitchFamily="2" charset="2"/>
              </a:rPr>
              <a:t> A </a:t>
            </a:r>
            <a:r>
              <a:rPr lang="en-US" altLang="zh-CN" b="1" dirty="0">
                <a:solidFill>
                  <a:srgbClr val="0000FF"/>
                </a:solidFill>
                <a:ea typeface="宋体" panose="02010600030101010101" pitchFamily="2" charset="-122"/>
              </a:rPr>
              <a:t>and C </a:t>
            </a:r>
            <a:r>
              <a:rPr lang="en-US" altLang="zh-CN" b="1" dirty="0">
                <a:solidFill>
                  <a:srgbClr val="0000FF"/>
                </a:solidFill>
                <a:ea typeface="宋体" panose="02010600030101010101" pitchFamily="2" charset="-122"/>
                <a:sym typeface="Wingdings" panose="05000000000000000000" pitchFamily="2" charset="2"/>
              </a:rPr>
              <a:t> D</a:t>
            </a:r>
            <a:endParaRPr lang="zh-CN" altLang="en-US" b="1" dirty="0">
              <a:solidFill>
                <a:srgbClr val="0000FF"/>
              </a:solidFill>
            </a:endParaRPr>
          </a:p>
        </p:txBody>
      </p:sp>
    </p:spTree>
    <p:extLst>
      <p:ext uri="{BB962C8B-B14F-4D97-AF65-F5344CB8AC3E}">
        <p14:creationId xmlns:p14="http://schemas.microsoft.com/office/powerpoint/2010/main" val="24551461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LAN Protocols (2 of 2)</a:t>
            </a:r>
          </a:p>
        </p:txBody>
      </p:sp>
      <p:sp>
        <p:nvSpPr>
          <p:cNvPr id="5" name="Text Placeholder 4"/>
          <p:cNvSpPr>
            <a:spLocks noGrp="1"/>
          </p:cNvSpPr>
          <p:nvPr>
            <p:ph type="body" idx="1"/>
          </p:nvPr>
        </p:nvSpPr>
        <p:spPr>
          <a:xfrm>
            <a:off x="457200" y="5399887"/>
            <a:ext cx="8229600" cy="1018367"/>
          </a:xfrm>
        </p:spPr>
        <p:txBody>
          <a:bodyPr/>
          <a:lstStyle/>
          <a:p>
            <a:pPr algn="ctr"/>
            <a:r>
              <a:rPr lang="en-US" altLang="en-US" dirty="0"/>
              <a:t>The MACA protocol. (a) </a:t>
            </a:r>
            <a:r>
              <a:rPr lang="en-US" altLang="en-US" i="1" dirty="0"/>
              <a:t>A</a:t>
            </a:r>
            <a:r>
              <a:rPr lang="en-US" altLang="en-US" dirty="0"/>
              <a:t> sending an RTS to </a:t>
            </a:r>
            <a:r>
              <a:rPr lang="en-US" altLang="en-US" i="1" dirty="0"/>
              <a:t>B</a:t>
            </a:r>
            <a:r>
              <a:rPr lang="en-US" altLang="en-US" dirty="0"/>
              <a:t>. (b) </a:t>
            </a:r>
            <a:r>
              <a:rPr lang="en-US" altLang="en-US" i="1" dirty="0"/>
              <a:t>B</a:t>
            </a:r>
            <a:r>
              <a:rPr lang="en-US" altLang="en-US" dirty="0"/>
              <a:t> responding with a CTS to </a:t>
            </a:r>
            <a:r>
              <a:rPr lang="en-US" altLang="en-US" i="1" dirty="0"/>
              <a:t>A</a:t>
            </a:r>
            <a:r>
              <a:rPr lang="en-US" altLang="en-US" dirty="0"/>
              <a:t>.</a:t>
            </a:r>
          </a:p>
        </p:txBody>
      </p:sp>
      <p:pic>
        <p:nvPicPr>
          <p:cNvPr id="3" name="Picture Placeholder 2" descr="Figure 4-12. The MACA protocol. (a) A sending an RTS to B. (b) B responding with a CTS to A."/>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840832" y="3740504"/>
            <a:ext cx="5735092" cy="2168566"/>
          </a:xfrm>
        </p:spPr>
      </p:pic>
      <p:sp>
        <p:nvSpPr>
          <p:cNvPr id="6" name="矩形 5">
            <a:extLst>
              <a:ext uri="{FF2B5EF4-FFF2-40B4-BE49-F238E27FC236}">
                <a16:creationId xmlns:a16="http://schemas.microsoft.com/office/drawing/2014/main" id="{A975B26A-6B7B-488C-A0E7-E5296298FEF0}"/>
              </a:ext>
            </a:extLst>
          </p:cNvPr>
          <p:cNvSpPr/>
          <p:nvPr/>
        </p:nvSpPr>
        <p:spPr>
          <a:xfrm>
            <a:off x="746980" y="1331689"/>
            <a:ext cx="7922796" cy="2154436"/>
          </a:xfrm>
          <a:prstGeom prst="rect">
            <a:avLst/>
          </a:prstGeom>
        </p:spPr>
        <p:txBody>
          <a:bodyPr wrap="square">
            <a:spAutoFit/>
          </a:bodyPr>
          <a:lstStyle/>
          <a:p>
            <a:r>
              <a:rPr lang="zh-CN" altLang="en-US" sz="1800" dirty="0">
                <a:solidFill>
                  <a:srgbClr val="4D4D4D"/>
                </a:solidFill>
                <a:latin typeface="微软雅黑" panose="020B0503020204020204" pitchFamily="34" charset="-122"/>
                <a:ea typeface="微软雅黑" panose="020B0503020204020204" pitchFamily="34" charset="-122"/>
              </a:rPr>
              <a:t>发送站点发送请求短帧（</a:t>
            </a:r>
            <a:r>
              <a:rPr lang="en-US" altLang="zh-CN" sz="1800" dirty="0">
                <a:solidFill>
                  <a:srgbClr val="4D4D4D"/>
                </a:solidFill>
                <a:latin typeface="微软雅黑" panose="020B0503020204020204" pitchFamily="34" charset="-122"/>
                <a:ea typeface="微软雅黑" panose="020B0503020204020204" pitchFamily="34" charset="-122"/>
              </a:rPr>
              <a:t>RTS</a:t>
            </a:r>
            <a:r>
              <a:rPr lang="zh-CN" altLang="en-US" sz="1800" dirty="0">
                <a:solidFill>
                  <a:srgbClr val="4D4D4D"/>
                </a:solidFill>
                <a:latin typeface="微软雅黑" panose="020B0503020204020204" pitchFamily="34" charset="-122"/>
                <a:ea typeface="微软雅黑" panose="020B0503020204020204" pitchFamily="34" charset="-122"/>
              </a:rPr>
              <a:t>）触发接收站点发送应答短帧（</a:t>
            </a:r>
            <a:r>
              <a:rPr lang="en-US" altLang="zh-CN" sz="1800" dirty="0">
                <a:solidFill>
                  <a:srgbClr val="4D4D4D"/>
                </a:solidFill>
                <a:latin typeface="微软雅黑" panose="020B0503020204020204" pitchFamily="34" charset="-122"/>
                <a:ea typeface="微软雅黑" panose="020B0503020204020204" pitchFamily="34" charset="-122"/>
              </a:rPr>
              <a:t>CTS</a:t>
            </a:r>
            <a:r>
              <a:rPr lang="zh-CN" altLang="en-US" sz="1800" dirty="0">
                <a:solidFill>
                  <a:srgbClr val="4D4D4D"/>
                </a:solidFill>
                <a:latin typeface="微软雅黑" panose="020B0503020204020204" pitchFamily="34" charset="-122"/>
                <a:ea typeface="微软雅黑" panose="020B0503020204020204" pitchFamily="34" charset="-122"/>
              </a:rPr>
              <a:t>），使接收站点周围的站点监听到</a:t>
            </a:r>
            <a:r>
              <a:rPr lang="en-US" altLang="zh-CN" sz="1800" dirty="0">
                <a:solidFill>
                  <a:srgbClr val="4D4D4D"/>
                </a:solidFill>
                <a:latin typeface="微软雅黑" panose="020B0503020204020204" pitchFamily="34" charset="-122"/>
                <a:ea typeface="微软雅黑" panose="020B0503020204020204" pitchFamily="34" charset="-122"/>
              </a:rPr>
              <a:t>CTS</a:t>
            </a:r>
            <a:r>
              <a:rPr lang="zh-CN" altLang="en-US" sz="1800" dirty="0">
                <a:solidFill>
                  <a:srgbClr val="4D4D4D"/>
                </a:solidFill>
                <a:latin typeface="微软雅黑" panose="020B0503020204020204" pitchFamily="34" charset="-122"/>
                <a:ea typeface="微软雅黑" panose="020B0503020204020204" pitchFamily="34" charset="-122"/>
              </a:rPr>
              <a:t>帧，在一定时间内避免发送数据。</a:t>
            </a:r>
            <a:endParaRPr lang="en-US" altLang="zh-CN" sz="1800" dirty="0">
              <a:solidFill>
                <a:srgbClr val="4D4D4D"/>
              </a:solidFill>
              <a:latin typeface="微软雅黑" panose="020B0503020204020204" pitchFamily="34" charset="-122"/>
              <a:ea typeface="微软雅黑" panose="020B0503020204020204" pitchFamily="34" charset="-122"/>
            </a:endParaRPr>
          </a:p>
          <a:p>
            <a:r>
              <a:rPr lang="zh-CN" altLang="en-US" sz="1800" dirty="0">
                <a:solidFill>
                  <a:srgbClr val="4D4D4D"/>
                </a:solidFill>
                <a:latin typeface="微软雅黑" panose="020B0503020204020204" pitchFamily="34" charset="-122"/>
                <a:ea typeface="微软雅黑" panose="020B0503020204020204" pitchFamily="34" charset="-122"/>
              </a:rPr>
              <a:t>未采用载波侦听机制。</a:t>
            </a:r>
          </a:p>
          <a:p>
            <a:pPr marL="285750" indent="-285750">
              <a:buFont typeface="Arial" panose="020B0604020202020204" pitchFamily="34" charset="0"/>
              <a:buChar char="•"/>
            </a:pPr>
            <a:r>
              <a:rPr lang="en-US" altLang="zh-CN" sz="1600" dirty="0">
                <a:solidFill>
                  <a:srgbClr val="24292E"/>
                </a:solidFill>
                <a:latin typeface="微软雅黑" panose="020B0503020204020204" pitchFamily="34" charset="-122"/>
                <a:ea typeface="微软雅黑" panose="020B0503020204020204" pitchFamily="34" charset="-122"/>
              </a:rPr>
              <a:t>A</a:t>
            </a:r>
            <a:r>
              <a:rPr lang="zh-CN" altLang="en-US" sz="1600" dirty="0">
                <a:solidFill>
                  <a:srgbClr val="24292E"/>
                </a:solidFill>
                <a:latin typeface="微软雅黑" panose="020B0503020204020204" pitchFamily="34" charset="-122"/>
                <a:ea typeface="微软雅黑" panose="020B0503020204020204" pitchFamily="34" charset="-122"/>
              </a:rPr>
              <a:t>向</a:t>
            </a:r>
            <a:r>
              <a:rPr lang="en-US" altLang="zh-CN" sz="1600" dirty="0">
                <a:solidFill>
                  <a:srgbClr val="24292E"/>
                </a:solidFill>
                <a:latin typeface="微软雅黑" panose="020B0503020204020204" pitchFamily="34" charset="-122"/>
                <a:ea typeface="微软雅黑" panose="020B0503020204020204" pitchFamily="34" charset="-122"/>
              </a:rPr>
              <a:t>B</a:t>
            </a:r>
            <a:r>
              <a:rPr lang="zh-CN" altLang="en-US" sz="1600" dirty="0">
                <a:solidFill>
                  <a:srgbClr val="24292E"/>
                </a:solidFill>
                <a:latin typeface="微软雅黑" panose="020B0503020204020204" pitchFamily="34" charset="-122"/>
                <a:ea typeface="微软雅黑" panose="020B0503020204020204" pitchFamily="34" charset="-122"/>
              </a:rPr>
              <a:t>发送</a:t>
            </a:r>
            <a:r>
              <a:rPr lang="en-US" altLang="zh-CN" sz="1600" dirty="0">
                <a:solidFill>
                  <a:srgbClr val="24292E"/>
                </a:solidFill>
                <a:latin typeface="微软雅黑" panose="020B0503020204020204" pitchFamily="34" charset="-122"/>
                <a:ea typeface="微软雅黑" panose="020B0503020204020204" pitchFamily="34" charset="-122"/>
              </a:rPr>
              <a:t>RTS</a:t>
            </a:r>
            <a:r>
              <a:rPr lang="zh-CN" altLang="en-US" sz="1600" dirty="0">
                <a:solidFill>
                  <a:srgbClr val="24292E"/>
                </a:solidFill>
                <a:latin typeface="微软雅黑" panose="020B0503020204020204" pitchFamily="34" charset="-122"/>
                <a:ea typeface="微软雅黑" panose="020B0503020204020204" pitchFamily="34" charset="-122"/>
              </a:rPr>
              <a:t>（</a:t>
            </a:r>
            <a:r>
              <a:rPr lang="en-US" altLang="zh-CN" sz="1600" dirty="0">
                <a:solidFill>
                  <a:srgbClr val="24292E"/>
                </a:solidFill>
                <a:latin typeface="微软雅黑" panose="020B0503020204020204" pitchFamily="34" charset="-122"/>
                <a:ea typeface="微软雅黑" panose="020B0503020204020204" pitchFamily="34" charset="-122"/>
              </a:rPr>
              <a:t>Request To Send</a:t>
            </a:r>
            <a:r>
              <a:rPr lang="zh-CN" altLang="en-US" sz="1600" dirty="0">
                <a:solidFill>
                  <a:srgbClr val="24292E"/>
                </a:solidFill>
                <a:latin typeface="微软雅黑" panose="020B0503020204020204" pitchFamily="34" charset="-122"/>
                <a:ea typeface="微软雅黑" panose="020B0503020204020204" pitchFamily="34" charset="-122"/>
              </a:rPr>
              <a:t>）帧，</a:t>
            </a:r>
            <a:r>
              <a:rPr lang="en-US" altLang="zh-CN" sz="1600" dirty="0">
                <a:solidFill>
                  <a:srgbClr val="24292E"/>
                </a:solidFill>
                <a:latin typeface="微软雅黑" panose="020B0503020204020204" pitchFamily="34" charset="-122"/>
                <a:ea typeface="微软雅黑" panose="020B0503020204020204" pitchFamily="34" charset="-122"/>
              </a:rPr>
              <a:t>A</a:t>
            </a:r>
            <a:r>
              <a:rPr lang="zh-CN" altLang="en-US" sz="1600" dirty="0">
                <a:solidFill>
                  <a:srgbClr val="24292E"/>
                </a:solidFill>
                <a:latin typeface="微软雅黑" panose="020B0503020204020204" pitchFamily="34" charset="-122"/>
                <a:ea typeface="微软雅黑" panose="020B0503020204020204" pitchFamily="34" charset="-122"/>
              </a:rPr>
              <a:t>周围的站点在一定时间内不发送数据，以保证</a:t>
            </a:r>
            <a:r>
              <a:rPr lang="en-US" altLang="zh-CN" sz="1600" dirty="0">
                <a:solidFill>
                  <a:srgbClr val="24292E"/>
                </a:solidFill>
                <a:latin typeface="微软雅黑" panose="020B0503020204020204" pitchFamily="34" charset="-122"/>
                <a:ea typeface="微软雅黑" panose="020B0503020204020204" pitchFamily="34" charset="-122"/>
              </a:rPr>
              <a:t>CTS</a:t>
            </a:r>
            <a:r>
              <a:rPr lang="zh-CN" altLang="en-US" sz="1600" dirty="0">
                <a:solidFill>
                  <a:srgbClr val="24292E"/>
                </a:solidFill>
                <a:latin typeface="微软雅黑" panose="020B0503020204020204" pitchFamily="34" charset="-122"/>
                <a:ea typeface="微软雅黑" panose="020B0503020204020204" pitchFamily="34" charset="-122"/>
              </a:rPr>
              <a:t>帧返回给</a:t>
            </a:r>
            <a:r>
              <a:rPr lang="en-US" altLang="zh-CN" sz="1600" dirty="0">
                <a:solidFill>
                  <a:srgbClr val="24292E"/>
                </a:solidFill>
                <a:latin typeface="微软雅黑" panose="020B0503020204020204" pitchFamily="34" charset="-122"/>
                <a:ea typeface="微软雅黑" panose="020B0503020204020204" pitchFamily="34" charset="-122"/>
              </a:rPr>
              <a:t>A</a:t>
            </a:r>
            <a:r>
              <a:rPr lang="zh-CN" altLang="en-US" sz="1600" dirty="0">
                <a:solidFill>
                  <a:srgbClr val="24292E"/>
                </a:solidFill>
                <a:latin typeface="微软雅黑" panose="020B0503020204020204" pitchFamily="34" charset="-122"/>
                <a:ea typeface="微软雅黑" panose="020B0503020204020204" pitchFamily="34" charset="-122"/>
              </a:rPr>
              <a:t>；</a:t>
            </a:r>
            <a:endParaRPr lang="en-US" altLang="zh-CN" sz="1600" dirty="0">
              <a:solidFill>
                <a:srgbClr val="24292E"/>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600" dirty="0">
                <a:solidFill>
                  <a:srgbClr val="24292E"/>
                </a:solidFill>
                <a:latin typeface="微软雅黑" panose="020B0503020204020204" pitchFamily="34" charset="-122"/>
                <a:ea typeface="微软雅黑" panose="020B0503020204020204" pitchFamily="34" charset="-122"/>
              </a:rPr>
              <a:t>B</a:t>
            </a:r>
            <a:r>
              <a:rPr lang="zh-CN" altLang="en-US" sz="1600" dirty="0">
                <a:solidFill>
                  <a:srgbClr val="24292E"/>
                </a:solidFill>
                <a:latin typeface="微软雅黑" panose="020B0503020204020204" pitchFamily="34" charset="-122"/>
                <a:ea typeface="微软雅黑" panose="020B0503020204020204" pitchFamily="34" charset="-122"/>
              </a:rPr>
              <a:t>向</a:t>
            </a:r>
            <a:r>
              <a:rPr lang="en-US" altLang="zh-CN" sz="1600" dirty="0">
                <a:solidFill>
                  <a:srgbClr val="24292E"/>
                </a:solidFill>
                <a:latin typeface="微软雅黑" panose="020B0503020204020204" pitchFamily="34" charset="-122"/>
                <a:ea typeface="微软雅黑" panose="020B0503020204020204" pitchFamily="34" charset="-122"/>
              </a:rPr>
              <a:t>A</a:t>
            </a:r>
            <a:r>
              <a:rPr lang="zh-CN" altLang="en-US" sz="1600" dirty="0">
                <a:solidFill>
                  <a:srgbClr val="24292E"/>
                </a:solidFill>
                <a:latin typeface="微软雅黑" panose="020B0503020204020204" pitchFamily="34" charset="-122"/>
                <a:ea typeface="微软雅黑" panose="020B0503020204020204" pitchFamily="34" charset="-122"/>
              </a:rPr>
              <a:t>回答</a:t>
            </a:r>
            <a:r>
              <a:rPr lang="en-US" altLang="zh-CN" sz="1600" dirty="0">
                <a:solidFill>
                  <a:srgbClr val="24292E"/>
                </a:solidFill>
                <a:latin typeface="微软雅黑" panose="020B0503020204020204" pitchFamily="34" charset="-122"/>
                <a:ea typeface="微软雅黑" panose="020B0503020204020204" pitchFamily="34" charset="-122"/>
              </a:rPr>
              <a:t>CTS</a:t>
            </a:r>
            <a:r>
              <a:rPr lang="zh-CN" altLang="en-US" sz="1600" dirty="0">
                <a:solidFill>
                  <a:srgbClr val="24292E"/>
                </a:solidFill>
                <a:latin typeface="微软雅黑" panose="020B0503020204020204" pitchFamily="34" charset="-122"/>
                <a:ea typeface="微软雅黑" panose="020B0503020204020204" pitchFamily="34" charset="-122"/>
              </a:rPr>
              <a:t>（</a:t>
            </a:r>
            <a:r>
              <a:rPr lang="en-US" altLang="zh-CN" sz="1600" dirty="0">
                <a:solidFill>
                  <a:srgbClr val="24292E"/>
                </a:solidFill>
                <a:latin typeface="微软雅黑" panose="020B0503020204020204" pitchFamily="34" charset="-122"/>
                <a:ea typeface="微软雅黑" panose="020B0503020204020204" pitchFamily="34" charset="-122"/>
              </a:rPr>
              <a:t>Clear To Send</a:t>
            </a:r>
            <a:r>
              <a:rPr lang="zh-CN" altLang="en-US" sz="1600" dirty="0">
                <a:solidFill>
                  <a:srgbClr val="24292E"/>
                </a:solidFill>
                <a:latin typeface="微软雅黑" panose="020B0503020204020204" pitchFamily="34" charset="-122"/>
                <a:ea typeface="微软雅黑" panose="020B0503020204020204" pitchFamily="34" charset="-122"/>
              </a:rPr>
              <a:t>）帧，</a:t>
            </a:r>
            <a:r>
              <a:rPr lang="en-US" altLang="zh-CN" sz="1600" dirty="0">
                <a:solidFill>
                  <a:srgbClr val="24292E"/>
                </a:solidFill>
                <a:latin typeface="微软雅黑" panose="020B0503020204020204" pitchFamily="34" charset="-122"/>
                <a:ea typeface="微软雅黑" panose="020B0503020204020204" pitchFamily="34" charset="-122"/>
              </a:rPr>
              <a:t>B</a:t>
            </a:r>
            <a:r>
              <a:rPr lang="zh-CN" altLang="en-US" sz="1600" dirty="0">
                <a:solidFill>
                  <a:srgbClr val="24292E"/>
                </a:solidFill>
                <a:latin typeface="微软雅黑" panose="020B0503020204020204" pitchFamily="34" charset="-122"/>
                <a:ea typeface="微软雅黑" panose="020B0503020204020204" pitchFamily="34" charset="-122"/>
              </a:rPr>
              <a:t>周围的站点在一定时间内不发送数据，以保证</a:t>
            </a:r>
            <a:r>
              <a:rPr lang="en-US" altLang="zh-CN" sz="1600" dirty="0">
                <a:solidFill>
                  <a:srgbClr val="24292E"/>
                </a:solidFill>
                <a:latin typeface="微软雅黑" panose="020B0503020204020204" pitchFamily="34" charset="-122"/>
                <a:ea typeface="微软雅黑" panose="020B0503020204020204" pitchFamily="34" charset="-122"/>
              </a:rPr>
              <a:t>A</a:t>
            </a:r>
            <a:r>
              <a:rPr lang="zh-CN" altLang="en-US" sz="1600" dirty="0">
                <a:solidFill>
                  <a:srgbClr val="24292E"/>
                </a:solidFill>
                <a:latin typeface="微软雅黑" panose="020B0503020204020204" pitchFamily="34" charset="-122"/>
                <a:ea typeface="微软雅黑" panose="020B0503020204020204" pitchFamily="34" charset="-122"/>
              </a:rPr>
              <a:t>发送完数据；</a:t>
            </a:r>
            <a:endParaRPr lang="en-US" altLang="zh-CN" sz="1600" dirty="0">
              <a:solidFill>
                <a:srgbClr val="24292E"/>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600" dirty="0">
                <a:solidFill>
                  <a:srgbClr val="24292E"/>
                </a:solidFill>
                <a:latin typeface="微软雅黑" panose="020B0503020204020204" pitchFamily="34" charset="-122"/>
                <a:ea typeface="微软雅黑" panose="020B0503020204020204" pitchFamily="34" charset="-122"/>
              </a:rPr>
              <a:t>A</a:t>
            </a:r>
            <a:r>
              <a:rPr lang="zh-CN" altLang="en-US" sz="1600" dirty="0">
                <a:solidFill>
                  <a:srgbClr val="24292E"/>
                </a:solidFill>
                <a:latin typeface="微软雅黑" panose="020B0503020204020204" pitchFamily="34" charset="-122"/>
                <a:ea typeface="微软雅黑" panose="020B0503020204020204" pitchFamily="34" charset="-122"/>
              </a:rPr>
              <a:t>开始发送 </a:t>
            </a:r>
            <a:r>
              <a:rPr lang="en-US" altLang="zh-CN" sz="1600" dirty="0">
                <a:solidFill>
                  <a:srgbClr val="24292E"/>
                </a:solidFill>
                <a:latin typeface="微软雅黑" panose="020B0503020204020204" pitchFamily="34" charset="-122"/>
                <a:ea typeface="微软雅黑" panose="020B0503020204020204" pitchFamily="34" charset="-122"/>
              </a:rPr>
              <a:t>–</a:t>
            </a:r>
            <a:r>
              <a:rPr lang="zh-CN" altLang="en-US" sz="1600" dirty="0">
                <a:solidFill>
                  <a:srgbClr val="24292E"/>
                </a:solidFill>
                <a:latin typeface="微软雅黑" panose="020B0503020204020204" pitchFamily="34" charset="-122"/>
                <a:ea typeface="微软雅黑" panose="020B0503020204020204" pitchFamily="34" charset="-122"/>
              </a:rPr>
              <a:t>若发生冲突</a:t>
            </a:r>
            <a:r>
              <a:rPr lang="en-US" altLang="zh-CN" sz="1600" dirty="0">
                <a:solidFill>
                  <a:srgbClr val="24292E"/>
                </a:solidFill>
                <a:latin typeface="微软雅黑" panose="020B0503020204020204" pitchFamily="34" charset="-122"/>
                <a:ea typeface="微软雅黑" panose="020B0503020204020204" pitchFamily="34" charset="-122"/>
              </a:rPr>
              <a:t>(</a:t>
            </a:r>
            <a:r>
              <a:rPr lang="zh-CN" altLang="en-US" sz="1600" dirty="0">
                <a:solidFill>
                  <a:srgbClr val="24292E"/>
                </a:solidFill>
                <a:latin typeface="微软雅黑" panose="020B0503020204020204" pitchFamily="34" charset="-122"/>
                <a:ea typeface="微软雅黑" panose="020B0503020204020204" pitchFamily="34" charset="-122"/>
              </a:rPr>
              <a:t>两站点同时发送</a:t>
            </a:r>
            <a:r>
              <a:rPr lang="en-US" altLang="zh-CN" sz="1600" dirty="0">
                <a:solidFill>
                  <a:srgbClr val="24292E"/>
                </a:solidFill>
                <a:latin typeface="微软雅黑" panose="020B0503020204020204" pitchFamily="34" charset="-122"/>
                <a:ea typeface="微软雅黑" panose="020B0503020204020204" pitchFamily="34" charset="-122"/>
              </a:rPr>
              <a:t>RTS)</a:t>
            </a:r>
            <a:r>
              <a:rPr lang="zh-CN" altLang="en-US" sz="1600" dirty="0">
                <a:solidFill>
                  <a:srgbClr val="24292E"/>
                </a:solidFill>
                <a:latin typeface="微软雅黑" panose="020B0503020204020204" pitchFamily="34" charset="-122"/>
                <a:ea typeface="微软雅黑" panose="020B0503020204020204" pitchFamily="34" charset="-122"/>
              </a:rPr>
              <a:t>，则等待随机时间，再重试。</a:t>
            </a:r>
            <a:endParaRPr lang="zh-CN" altLang="en-US" sz="1800" dirty="0">
              <a:solidFill>
                <a:srgbClr val="24292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90751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idx="1"/>
          </p:nvPr>
        </p:nvSpPr>
        <p:spPr/>
        <p:txBody>
          <a:bodyPr/>
          <a:lstStyle/>
          <a:p>
            <a:pPr fontAlgn="base"/>
            <a:r>
              <a:rPr lang="en-US" altLang="zh-CN" dirty="0"/>
              <a:t>The Channel Allocation Problem</a:t>
            </a:r>
          </a:p>
          <a:p>
            <a:pPr fontAlgn="base"/>
            <a:r>
              <a:rPr lang="en-US" altLang="zh-CN" dirty="0"/>
              <a:t>Multiple Access Protocols</a:t>
            </a:r>
          </a:p>
          <a:p>
            <a:pPr fontAlgn="base"/>
            <a:r>
              <a:rPr lang="en-US" altLang="zh-CN" dirty="0"/>
              <a:t>Ethernet</a:t>
            </a:r>
          </a:p>
          <a:p>
            <a:pPr fontAlgn="base"/>
            <a:r>
              <a:rPr lang="en-US" altLang="zh-CN" dirty="0"/>
              <a:t>Wireless LANs</a:t>
            </a:r>
          </a:p>
          <a:p>
            <a:pPr fontAlgn="base"/>
            <a:r>
              <a:rPr lang="en-US" altLang="zh-CN" dirty="0"/>
              <a:t>Bluetooth</a:t>
            </a:r>
          </a:p>
          <a:p>
            <a:pPr fontAlgn="base"/>
            <a:r>
              <a:rPr lang="en-US" altLang="zh-CN" dirty="0"/>
              <a:t>DOCSIS</a:t>
            </a:r>
          </a:p>
          <a:p>
            <a:pPr fontAlgn="base"/>
            <a:r>
              <a:rPr lang="en-US" altLang="zh-CN" dirty="0"/>
              <a:t>Data Link Layer Switching</a:t>
            </a:r>
          </a:p>
          <a:p>
            <a:pPr fontAlgn="base"/>
            <a:r>
              <a:rPr lang="en-US" altLang="zh-CN" dirty="0"/>
              <a:t>Summary</a:t>
            </a:r>
          </a:p>
          <a:p>
            <a:pPr lvl="1">
              <a:defRPr/>
            </a:pPr>
            <a:endParaRPr lang="en-US" dirty="0"/>
          </a:p>
        </p:txBody>
      </p:sp>
      <p:sp>
        <p:nvSpPr>
          <p:cNvPr id="5122" name="Title 1"/>
          <p:cNvSpPr>
            <a:spLocks noGrp="1"/>
          </p:cNvSpPr>
          <p:nvPr>
            <p:ph type="title"/>
          </p:nvPr>
        </p:nvSpPr>
        <p:spPr/>
        <p:txBody>
          <a:bodyPr/>
          <a:lstStyle/>
          <a:p>
            <a:r>
              <a:rPr lang="en-US" altLang="zh-CN" dirty="0">
                <a:ea typeface="宋体" panose="02010600030101010101" pitchFamily="2" charset="-122"/>
              </a:rPr>
              <a:t>The </a:t>
            </a:r>
            <a:r>
              <a:rPr lang="en-US" altLang="zh-CN" sz="3600" dirty="0"/>
              <a:t>Medium Access Control Sublayer</a:t>
            </a:r>
            <a:br>
              <a:rPr lang="en-US" altLang="zh-CN" dirty="0">
                <a:ea typeface="宋体" panose="02010600030101010101" pitchFamily="2" charset="-122"/>
              </a:rPr>
            </a:br>
            <a:r>
              <a:rPr lang="en-US" altLang="zh-CN" sz="2400" dirty="0">
                <a:solidFill>
                  <a:srgbClr val="7F7F7F"/>
                </a:solidFill>
                <a:ea typeface="宋体" panose="02010600030101010101" pitchFamily="2" charset="-122"/>
              </a:rPr>
              <a:t>Chapter 4</a:t>
            </a:r>
            <a:endParaRPr lang="en-US" altLang="zh-CN" dirty="0">
              <a:ea typeface="宋体" panose="02010600030101010101" pitchFamily="2" charset="-122"/>
            </a:endParaRPr>
          </a:p>
        </p:txBody>
      </p:sp>
    </p:spTree>
    <p:extLst>
      <p:ext uri="{BB962C8B-B14F-4D97-AF65-F5344CB8AC3E}">
        <p14:creationId xmlns:p14="http://schemas.microsoft.com/office/powerpoint/2010/main" val="326730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099">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Ethernet (1 of 2)</a:t>
            </a:r>
          </a:p>
        </p:txBody>
      </p:sp>
      <p:sp>
        <p:nvSpPr>
          <p:cNvPr id="3" name="Text Placeholder 2"/>
          <p:cNvSpPr>
            <a:spLocks noGrp="1"/>
          </p:cNvSpPr>
          <p:nvPr>
            <p:ph type="body" idx="1"/>
          </p:nvPr>
        </p:nvSpPr>
        <p:spPr/>
        <p:txBody>
          <a:bodyPr/>
          <a:lstStyle/>
          <a:p>
            <a:r>
              <a:rPr lang="en-US" dirty="0"/>
              <a:t>Classic Ethernet physical layer</a:t>
            </a:r>
          </a:p>
          <a:p>
            <a:r>
              <a:rPr lang="en-US" dirty="0"/>
              <a:t>Classic Ethernet MAC sublayer protocol</a:t>
            </a:r>
          </a:p>
          <a:p>
            <a:pPr lvl="1"/>
            <a:r>
              <a:rPr lang="en-US" dirty="0"/>
              <a:t>CSMA/CD with binary exponential backoff</a:t>
            </a:r>
          </a:p>
          <a:p>
            <a:r>
              <a:rPr lang="en-US" dirty="0"/>
              <a:t>Ethernet performance</a:t>
            </a:r>
          </a:p>
          <a:p>
            <a:r>
              <a:rPr lang="en-US" dirty="0"/>
              <a:t>Switched Ethernet</a:t>
            </a:r>
          </a:p>
          <a:p>
            <a:r>
              <a:rPr lang="en-US" dirty="0"/>
              <a:t>Fast Ethernet</a:t>
            </a:r>
          </a:p>
        </p:txBody>
      </p:sp>
      <p:pic>
        <p:nvPicPr>
          <p:cNvPr id="4" name="Picture 2">
            <a:extLst>
              <a:ext uri="{FF2B5EF4-FFF2-40B4-BE49-F238E27FC236}">
                <a16:creationId xmlns:a16="http://schemas.microsoft.com/office/drawing/2014/main" id="{6F1F84C8-9F1B-4411-B70B-EF89F9CE3B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4460" y="4196739"/>
            <a:ext cx="6486133" cy="1813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6D9E71E0-641C-421B-98AF-34AC933E39AA}"/>
              </a:ext>
            </a:extLst>
          </p:cNvPr>
          <p:cNvSpPr txBox="1"/>
          <p:nvPr/>
        </p:nvSpPr>
        <p:spPr>
          <a:xfrm>
            <a:off x="2104030" y="6079946"/>
            <a:ext cx="1228299" cy="369332"/>
          </a:xfrm>
          <a:prstGeom prst="rect">
            <a:avLst/>
          </a:prstGeom>
          <a:noFill/>
        </p:spPr>
        <p:txBody>
          <a:bodyPr wrap="square" rtlCol="0">
            <a:spAutoFit/>
          </a:bodyPr>
          <a:lstStyle/>
          <a:p>
            <a:pPr algn="ctr"/>
            <a:r>
              <a:rPr lang="en-US" altLang="zh-CN" b="1" dirty="0">
                <a:solidFill>
                  <a:srgbClr val="0000FF"/>
                </a:solidFill>
              </a:rPr>
              <a:t>802.3</a:t>
            </a:r>
            <a:endParaRPr lang="zh-CN" altLang="en-US" b="1" dirty="0">
              <a:solidFill>
                <a:srgbClr val="0000FF"/>
              </a:solidFill>
            </a:endParaRPr>
          </a:p>
        </p:txBody>
      </p:sp>
      <p:sp>
        <p:nvSpPr>
          <p:cNvPr id="6" name="文本框 5">
            <a:extLst>
              <a:ext uri="{FF2B5EF4-FFF2-40B4-BE49-F238E27FC236}">
                <a16:creationId xmlns:a16="http://schemas.microsoft.com/office/drawing/2014/main" id="{41CAD7AA-AACA-4D3D-BF14-A8E109ABC671}"/>
              </a:ext>
            </a:extLst>
          </p:cNvPr>
          <p:cNvSpPr txBox="1"/>
          <p:nvPr/>
        </p:nvSpPr>
        <p:spPr>
          <a:xfrm>
            <a:off x="3882788" y="6079946"/>
            <a:ext cx="1228299" cy="369332"/>
          </a:xfrm>
          <a:prstGeom prst="rect">
            <a:avLst/>
          </a:prstGeom>
          <a:noFill/>
        </p:spPr>
        <p:txBody>
          <a:bodyPr wrap="square" rtlCol="0">
            <a:spAutoFit/>
          </a:bodyPr>
          <a:lstStyle/>
          <a:p>
            <a:pPr algn="ctr"/>
            <a:r>
              <a:rPr lang="en-US" altLang="zh-CN" b="1" dirty="0">
                <a:solidFill>
                  <a:srgbClr val="0000FF"/>
                </a:solidFill>
              </a:rPr>
              <a:t>802.3u</a:t>
            </a:r>
            <a:endParaRPr lang="zh-CN" altLang="en-US" b="1" dirty="0">
              <a:solidFill>
                <a:srgbClr val="0000FF"/>
              </a:solidFill>
            </a:endParaRPr>
          </a:p>
        </p:txBody>
      </p:sp>
      <p:sp>
        <p:nvSpPr>
          <p:cNvPr id="7" name="文本框 6">
            <a:extLst>
              <a:ext uri="{FF2B5EF4-FFF2-40B4-BE49-F238E27FC236}">
                <a16:creationId xmlns:a16="http://schemas.microsoft.com/office/drawing/2014/main" id="{E94545D5-1276-4A54-A154-96F829C66AA2}"/>
              </a:ext>
            </a:extLst>
          </p:cNvPr>
          <p:cNvSpPr txBox="1"/>
          <p:nvPr/>
        </p:nvSpPr>
        <p:spPr>
          <a:xfrm>
            <a:off x="5502322" y="6057972"/>
            <a:ext cx="1228299" cy="369332"/>
          </a:xfrm>
          <a:prstGeom prst="rect">
            <a:avLst/>
          </a:prstGeom>
          <a:noFill/>
        </p:spPr>
        <p:txBody>
          <a:bodyPr wrap="square" rtlCol="0">
            <a:spAutoFit/>
          </a:bodyPr>
          <a:lstStyle/>
          <a:p>
            <a:pPr algn="ctr"/>
            <a:r>
              <a:rPr lang="en-US" altLang="zh-CN" b="1" dirty="0">
                <a:solidFill>
                  <a:srgbClr val="0000FF"/>
                </a:solidFill>
              </a:rPr>
              <a:t>802.3z</a:t>
            </a:r>
            <a:endParaRPr lang="zh-CN" altLang="en-US" b="1" dirty="0">
              <a:solidFill>
                <a:srgbClr val="0000FF"/>
              </a:solidFill>
            </a:endParaRPr>
          </a:p>
        </p:txBody>
      </p:sp>
      <p:sp>
        <p:nvSpPr>
          <p:cNvPr id="8" name="文本框 7">
            <a:extLst>
              <a:ext uri="{FF2B5EF4-FFF2-40B4-BE49-F238E27FC236}">
                <a16:creationId xmlns:a16="http://schemas.microsoft.com/office/drawing/2014/main" id="{A14036EC-C89B-417E-9017-AB3D1B646CB2}"/>
              </a:ext>
            </a:extLst>
          </p:cNvPr>
          <p:cNvSpPr txBox="1"/>
          <p:nvPr/>
        </p:nvSpPr>
        <p:spPr>
          <a:xfrm>
            <a:off x="7281080" y="6057972"/>
            <a:ext cx="1228299" cy="369332"/>
          </a:xfrm>
          <a:prstGeom prst="rect">
            <a:avLst/>
          </a:prstGeom>
          <a:noFill/>
        </p:spPr>
        <p:txBody>
          <a:bodyPr wrap="square" rtlCol="0">
            <a:spAutoFit/>
          </a:bodyPr>
          <a:lstStyle/>
          <a:p>
            <a:pPr algn="ctr"/>
            <a:r>
              <a:rPr lang="en-US" altLang="zh-CN" b="1" dirty="0">
                <a:solidFill>
                  <a:srgbClr val="0000FF"/>
                </a:solidFill>
              </a:rPr>
              <a:t>802.3ae</a:t>
            </a:r>
            <a:endParaRPr lang="zh-CN" altLang="en-US" b="1" dirty="0">
              <a:solidFill>
                <a:srgbClr val="0000FF"/>
              </a:solidFill>
            </a:endParaRPr>
          </a:p>
        </p:txBody>
      </p:sp>
    </p:spTree>
    <p:extLst>
      <p:ext uri="{BB962C8B-B14F-4D97-AF65-F5344CB8AC3E}">
        <p14:creationId xmlns:p14="http://schemas.microsoft.com/office/powerpoint/2010/main" val="2771327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p:txBody>
          <a:bodyPr/>
          <a:lstStyle/>
          <a:p>
            <a:pPr>
              <a:lnSpc>
                <a:spcPct val="80000"/>
              </a:lnSpc>
            </a:pPr>
            <a:r>
              <a:rPr lang="en-US" altLang="zh-CN" u="sng" dirty="0">
                <a:ea typeface="宋体" panose="02010600030101010101" pitchFamily="2" charset="-122"/>
              </a:rPr>
              <a:t>An example:</a:t>
            </a:r>
            <a:r>
              <a:rPr lang="en-US" altLang="zh-CN" dirty="0">
                <a:ea typeface="宋体" panose="02010600030101010101" pitchFamily="2" charset="-122"/>
              </a:rPr>
              <a:t> a classroom</a:t>
            </a:r>
          </a:p>
          <a:p>
            <a:pPr>
              <a:lnSpc>
                <a:spcPct val="80000"/>
              </a:lnSpc>
            </a:pPr>
            <a:r>
              <a:rPr lang="en-US" altLang="zh-CN" dirty="0">
                <a:ea typeface="宋体" panose="02010600030101010101" pitchFamily="2" charset="-122"/>
              </a:rPr>
              <a:t>Human protocols:</a:t>
            </a:r>
          </a:p>
          <a:p>
            <a:pPr lvl="1">
              <a:lnSpc>
                <a:spcPct val="80000"/>
              </a:lnSpc>
            </a:pPr>
            <a:r>
              <a:rPr lang="en-US" altLang="zh-CN" dirty="0">
                <a:ea typeface="宋体" panose="02010600030101010101" pitchFamily="2" charset="-122"/>
              </a:rPr>
              <a:t>“Give everyone a chance to speak”</a:t>
            </a:r>
          </a:p>
          <a:p>
            <a:pPr lvl="1">
              <a:lnSpc>
                <a:spcPct val="80000"/>
              </a:lnSpc>
            </a:pPr>
            <a:r>
              <a:rPr lang="en-US" altLang="zh-CN" dirty="0">
                <a:ea typeface="宋体" panose="02010600030101010101" pitchFamily="2" charset="-122"/>
              </a:rPr>
              <a:t>“Don’t speak until you are spoken to”</a:t>
            </a:r>
          </a:p>
          <a:p>
            <a:pPr lvl="1">
              <a:lnSpc>
                <a:spcPct val="80000"/>
              </a:lnSpc>
            </a:pPr>
            <a:r>
              <a:rPr lang="en-US" altLang="zh-CN" dirty="0">
                <a:ea typeface="宋体" panose="02010600030101010101" pitchFamily="2" charset="-122"/>
              </a:rPr>
              <a:t>“Don’t monopolize the conversation”</a:t>
            </a:r>
          </a:p>
          <a:p>
            <a:pPr lvl="1">
              <a:lnSpc>
                <a:spcPct val="80000"/>
              </a:lnSpc>
            </a:pPr>
            <a:r>
              <a:rPr lang="en-US" altLang="zh-CN" dirty="0">
                <a:ea typeface="宋体" panose="02010600030101010101" pitchFamily="2" charset="-122"/>
              </a:rPr>
              <a:t>“Raise your hand if you have a question”</a:t>
            </a:r>
          </a:p>
          <a:p>
            <a:pPr lvl="1">
              <a:lnSpc>
                <a:spcPct val="80000"/>
              </a:lnSpc>
            </a:pPr>
            <a:r>
              <a:rPr lang="en-US" altLang="zh-CN" dirty="0">
                <a:ea typeface="宋体" panose="02010600030101010101" pitchFamily="2" charset="-122"/>
              </a:rPr>
              <a:t>“Don’t interrupt when someone is speaking”</a:t>
            </a:r>
          </a:p>
          <a:p>
            <a:pPr lvl="1">
              <a:lnSpc>
                <a:spcPct val="80000"/>
              </a:lnSpc>
            </a:pPr>
            <a:r>
              <a:rPr lang="en-US" altLang="zh-CN" dirty="0">
                <a:ea typeface="宋体" panose="02010600030101010101" pitchFamily="2" charset="-122"/>
              </a:rPr>
              <a:t>“Don’t fall asleep when someone else is talking”</a:t>
            </a:r>
            <a:r>
              <a:rPr lang="en-US" altLang="zh-CN" sz="2800" dirty="0">
                <a:ea typeface="宋体" panose="02010600030101010101" pitchFamily="2" charset="-122"/>
              </a:rPr>
              <a:t> </a:t>
            </a:r>
          </a:p>
          <a:p>
            <a:pPr marL="0" lvl="1" indent="0">
              <a:lnSpc>
                <a:spcPct val="80000"/>
              </a:lnSpc>
              <a:buNone/>
            </a:pPr>
            <a:endParaRPr lang="en-US" altLang="zh-CN" dirty="0">
              <a:ea typeface="宋体" panose="02010600030101010101" pitchFamily="2" charset="-122"/>
            </a:endParaRPr>
          </a:p>
          <a:p>
            <a:pPr marL="0" lvl="1" indent="0">
              <a:lnSpc>
                <a:spcPct val="80000"/>
              </a:lnSpc>
              <a:buNone/>
            </a:pPr>
            <a:r>
              <a:rPr lang="en-US" altLang="zh-CN" dirty="0">
                <a:ea typeface="宋体" panose="02010600030101010101" pitchFamily="2" charset="-122"/>
              </a:rPr>
              <a:t>In LANs, </a:t>
            </a:r>
            <a:r>
              <a:rPr lang="en-US" altLang="zh-CN" dirty="0" err="1">
                <a:ea typeface="宋体" panose="02010600030101010101" pitchFamily="2" charset="-122"/>
              </a:rPr>
              <a:t>WiFi</a:t>
            </a:r>
            <a:r>
              <a:rPr lang="en-US" altLang="zh-CN" dirty="0">
                <a:ea typeface="宋体" panose="02010600030101010101" pitchFamily="2" charset="-122"/>
              </a:rPr>
              <a:t>, satellite networks, cocktail party</a:t>
            </a:r>
          </a:p>
          <a:p>
            <a:pPr marL="0" lvl="1" indent="0">
              <a:lnSpc>
                <a:spcPct val="80000"/>
              </a:lnSpc>
              <a:buNone/>
            </a:pPr>
            <a:r>
              <a:rPr lang="en-US" altLang="zh-CN" dirty="0">
                <a:ea typeface="宋体" panose="02010600030101010101" pitchFamily="2" charset="-122"/>
              </a:rPr>
              <a:t>If more than 2 users send at the same time - </a:t>
            </a:r>
            <a:r>
              <a:rPr lang="en-US" altLang="zh-CN" dirty="0">
                <a:solidFill>
                  <a:srgbClr val="0000FF"/>
                </a:solidFill>
                <a:ea typeface="宋体" panose="02010600030101010101" pitchFamily="2" charset="-122"/>
              </a:rPr>
              <a:t>collision </a:t>
            </a:r>
          </a:p>
          <a:p>
            <a:pPr marL="0" lvl="1" indent="0">
              <a:lnSpc>
                <a:spcPct val="80000"/>
              </a:lnSpc>
              <a:buNone/>
            </a:pPr>
            <a:r>
              <a:rPr lang="en-US" altLang="zh-CN" dirty="0">
                <a:ea typeface="宋体" panose="02010600030101010101" pitchFamily="2" charset="-122"/>
              </a:rPr>
              <a:t>All collided packets are lost -&gt; waste of bandwidth</a:t>
            </a:r>
          </a:p>
          <a:p>
            <a:pPr lvl="1">
              <a:lnSpc>
                <a:spcPct val="80000"/>
              </a:lnSpc>
            </a:pPr>
            <a:endParaRPr lang="en-GB" altLang="zh-CN" sz="2800" dirty="0"/>
          </a:p>
          <a:p>
            <a:endParaRPr lang="zh-CN" altLang="en-US" dirty="0"/>
          </a:p>
        </p:txBody>
      </p:sp>
      <p:sp>
        <p:nvSpPr>
          <p:cNvPr id="2" name="标题 1"/>
          <p:cNvSpPr>
            <a:spLocks noGrp="1"/>
          </p:cNvSpPr>
          <p:nvPr>
            <p:ph type="title"/>
          </p:nvPr>
        </p:nvSpPr>
        <p:spPr/>
        <p:txBody>
          <a:bodyPr/>
          <a:lstStyle/>
          <a:p>
            <a:r>
              <a:rPr lang="en-US" altLang="zh-CN"/>
              <a:t>Multiple Access Problem</a:t>
            </a:r>
            <a:endParaRPr lang="zh-CN" altLang="en-US"/>
          </a:p>
        </p:txBody>
      </p:sp>
    </p:spTree>
    <p:extLst>
      <p:ext uri="{BB962C8B-B14F-4D97-AF65-F5344CB8AC3E}">
        <p14:creationId xmlns:p14="http://schemas.microsoft.com/office/powerpoint/2010/main" val="43174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Ethernet (2 of 2)</a:t>
            </a:r>
          </a:p>
        </p:txBody>
      </p:sp>
      <p:sp>
        <p:nvSpPr>
          <p:cNvPr id="3" name="Text Placeholder 2"/>
          <p:cNvSpPr>
            <a:spLocks noGrp="1"/>
          </p:cNvSpPr>
          <p:nvPr>
            <p:ph type="body" idx="1"/>
          </p:nvPr>
        </p:nvSpPr>
        <p:spPr/>
        <p:txBody>
          <a:bodyPr/>
          <a:lstStyle/>
          <a:p>
            <a:r>
              <a:rPr lang="en-US" dirty="0"/>
              <a:t>Gigabit Ethernet</a:t>
            </a:r>
          </a:p>
          <a:p>
            <a:r>
              <a:rPr lang="en-US" dirty="0"/>
              <a:t>10-Gigabit Ethernet</a:t>
            </a:r>
          </a:p>
          <a:p>
            <a:r>
              <a:rPr lang="en-US" dirty="0"/>
              <a:t>40- and 100-Gigabit Ethernet</a:t>
            </a:r>
          </a:p>
          <a:p>
            <a:r>
              <a:rPr lang="en-US" dirty="0"/>
              <a:t>Retrospective on Ethernet</a:t>
            </a:r>
          </a:p>
        </p:txBody>
      </p:sp>
    </p:spTree>
    <p:extLst>
      <p:ext uri="{BB962C8B-B14F-4D97-AF65-F5344CB8AC3E}">
        <p14:creationId xmlns:p14="http://schemas.microsoft.com/office/powerpoint/2010/main" val="4802581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p:txBody>
          <a:bodyPr/>
          <a:lstStyle/>
          <a:p>
            <a:r>
              <a:rPr lang="en-US" altLang="zh-CN" dirty="0"/>
              <a:t>“Dominant” LAN technology developed in the 1970s by Robert Metcalfe and David Boggs. </a:t>
            </a:r>
          </a:p>
          <a:p>
            <a:pPr marL="800100" lvl="1" indent="-342900"/>
            <a:r>
              <a:rPr lang="en-US" altLang="zh-CN" dirty="0"/>
              <a:t>First widely used LAN technology</a:t>
            </a:r>
          </a:p>
          <a:p>
            <a:pPr marL="800100" lvl="1" indent="-342900"/>
            <a:r>
              <a:rPr lang="en-US" altLang="zh-CN" dirty="0"/>
              <a:t>Simpler, cheaper than token LANs and ATM</a:t>
            </a:r>
          </a:p>
          <a:p>
            <a:pPr marL="800100" lvl="1" indent="-342900"/>
            <a:r>
              <a:rPr lang="en-US" altLang="zh-CN" dirty="0"/>
              <a:t>Kept up with speed race: 10, 100, 1000 Mbps 10Gbps, …</a:t>
            </a:r>
          </a:p>
          <a:p>
            <a:endParaRPr lang="zh-CN" altLang="en-US" dirty="0"/>
          </a:p>
        </p:txBody>
      </p:sp>
      <p:sp>
        <p:nvSpPr>
          <p:cNvPr id="7" name="标题 6"/>
          <p:cNvSpPr>
            <a:spLocks noGrp="1"/>
          </p:cNvSpPr>
          <p:nvPr>
            <p:ph type="title"/>
          </p:nvPr>
        </p:nvSpPr>
        <p:spPr/>
        <p:txBody>
          <a:bodyPr/>
          <a:lstStyle/>
          <a:p>
            <a:r>
              <a:rPr lang="en-US" altLang="zh-CN" dirty="0"/>
              <a:t>Ethernet</a:t>
            </a:r>
            <a:endParaRPr lang="zh-CN" altLang="en-US" dirty="0"/>
          </a:p>
        </p:txBody>
      </p:sp>
      <p:sp>
        <p:nvSpPr>
          <p:cNvPr id="5" name="Text Box 4"/>
          <p:cNvSpPr txBox="1">
            <a:spLocks noChangeArrowheads="1"/>
          </p:cNvSpPr>
          <p:nvPr/>
        </p:nvSpPr>
        <p:spPr bwMode="auto">
          <a:xfrm>
            <a:off x="5736322" y="4587495"/>
            <a:ext cx="2979738"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latin typeface="Arial" panose="020B0604020202020204" pitchFamily="34" charset="0"/>
                <a:ea typeface="宋体" panose="02010600030101010101" pitchFamily="2" charset="-122"/>
              </a:rPr>
              <a:t>Metcalfe’s Ethernet</a:t>
            </a:r>
          </a:p>
          <a:p>
            <a:r>
              <a:rPr lang="en-US" altLang="zh-CN" sz="2400" b="1" dirty="0">
                <a:latin typeface="Arial" panose="020B0604020202020204" pitchFamily="34" charset="0"/>
                <a:ea typeface="宋体" panose="02010600030101010101" pitchFamily="2" charset="-122"/>
              </a:rPr>
              <a:t>sketch</a:t>
            </a:r>
          </a:p>
        </p:txBody>
      </p:sp>
      <p:pic>
        <p:nvPicPr>
          <p:cNvPr id="6" name="Picture 5" descr="image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835020"/>
            <a:ext cx="4522788" cy="2424113"/>
          </a:xfrm>
          <a:prstGeom prst="rect">
            <a:avLst/>
          </a:prstGeom>
          <a:noFill/>
          <a:ln w="38100">
            <a:solidFill>
              <a:srgbClr val="FFFFCC"/>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9463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Ethernet Physical Layer</a:t>
            </a:r>
          </a:p>
        </p:txBody>
      </p:sp>
      <p:sp>
        <p:nvSpPr>
          <p:cNvPr id="5" name="Text Placeholder 4"/>
          <p:cNvSpPr>
            <a:spLocks noGrp="1"/>
          </p:cNvSpPr>
          <p:nvPr>
            <p:ph type="body" idx="1"/>
          </p:nvPr>
        </p:nvSpPr>
        <p:spPr>
          <a:xfrm>
            <a:off x="457200" y="5213358"/>
            <a:ext cx="8229600" cy="1018367"/>
          </a:xfrm>
        </p:spPr>
        <p:txBody>
          <a:bodyPr/>
          <a:lstStyle/>
          <a:p>
            <a:pPr algn="ctr"/>
            <a:r>
              <a:rPr lang="en-US" dirty="0"/>
              <a:t>Architecture of classic Ethernet</a:t>
            </a:r>
          </a:p>
        </p:txBody>
      </p:sp>
      <p:pic>
        <p:nvPicPr>
          <p:cNvPr id="10" name="Picture Placeholder 9" descr="Figure 4-13. Architecture of classic Ethernet."/>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21742" y="3634902"/>
            <a:ext cx="8300515" cy="2087640"/>
          </a:xfrm>
        </p:spPr>
      </p:pic>
      <p:sp>
        <p:nvSpPr>
          <p:cNvPr id="3" name="矩形 2">
            <a:extLst>
              <a:ext uri="{FF2B5EF4-FFF2-40B4-BE49-F238E27FC236}">
                <a16:creationId xmlns:a16="http://schemas.microsoft.com/office/drawing/2014/main" id="{E8B281E9-2D8A-4478-A007-FB4EA7C05DAD}"/>
              </a:ext>
            </a:extLst>
          </p:cNvPr>
          <p:cNvSpPr/>
          <p:nvPr/>
        </p:nvSpPr>
        <p:spPr>
          <a:xfrm>
            <a:off x="884320" y="1673526"/>
            <a:ext cx="7375358" cy="1200329"/>
          </a:xfrm>
          <a:prstGeom prst="rect">
            <a:avLst/>
          </a:prstGeom>
        </p:spPr>
        <p:txBody>
          <a:bodyPr wrap="square">
            <a:spAutoFit/>
          </a:bodyPr>
          <a:lstStyle/>
          <a:p>
            <a:r>
              <a:rPr lang="en-US" altLang="zh-CN" sz="2400" dirty="0">
                <a:ea typeface="宋体" panose="02010600030101010101" pitchFamily="2" charset="-122"/>
              </a:rPr>
              <a:t>One shared coaxial cable to which all hosts attached</a:t>
            </a:r>
          </a:p>
          <a:p>
            <a:pPr marL="342900" lvl="1" indent="-342900">
              <a:buFont typeface="Arial" panose="020B0604020202020204" pitchFamily="34" charset="0"/>
              <a:buChar char="•"/>
            </a:pPr>
            <a:r>
              <a:rPr lang="en-US" altLang="zh-CN" sz="2400" dirty="0">
                <a:ea typeface="宋体" panose="02010600030101010101" pitchFamily="2" charset="-122"/>
              </a:rPr>
              <a:t>Up to 10 Mbps, with Manchester encoding</a:t>
            </a:r>
          </a:p>
          <a:p>
            <a:pPr marL="342900" lvl="1" indent="-342900">
              <a:buFont typeface="Arial" panose="020B0604020202020204" pitchFamily="34" charset="0"/>
              <a:buChar char="•"/>
            </a:pPr>
            <a:r>
              <a:rPr lang="en-US" altLang="zh-CN" sz="2400" dirty="0">
                <a:ea typeface="宋体" panose="02010600030101010101" pitchFamily="2" charset="-122"/>
              </a:rPr>
              <a:t>Hosts ran the classic Ethernet protocol for access</a:t>
            </a:r>
            <a:endParaRPr lang="en-US" altLang="zh-CN" sz="2000" dirty="0">
              <a:ea typeface="宋体" panose="02010600030101010101" pitchFamily="2" charset="-122"/>
            </a:endParaRPr>
          </a:p>
        </p:txBody>
      </p:sp>
    </p:spTree>
    <p:extLst>
      <p:ext uri="{BB962C8B-B14F-4D97-AF65-F5344CB8AC3E}">
        <p14:creationId xmlns:p14="http://schemas.microsoft.com/office/powerpoint/2010/main" val="40627639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Classic Ethernet – Implementation</a:t>
            </a:r>
            <a:endParaRPr lang="zh-CN" altLang="en-US" dirty="0"/>
          </a:p>
        </p:txBody>
      </p:sp>
      <p:sp>
        <p:nvSpPr>
          <p:cNvPr id="3" name="内容占位符 2"/>
          <p:cNvSpPr>
            <a:spLocks noGrp="1"/>
          </p:cNvSpPr>
          <p:nvPr>
            <p:ph idx="1"/>
          </p:nvPr>
        </p:nvSpPr>
        <p:spPr/>
        <p:txBody>
          <a:bodyPr/>
          <a:lstStyle/>
          <a:p>
            <a:endParaRPr lang="zh-CN" altLang="en-US"/>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960" y="3060054"/>
            <a:ext cx="5203251" cy="1377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6943" y="4543999"/>
            <a:ext cx="4076461" cy="2161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5818" y="3654371"/>
            <a:ext cx="2241327" cy="2508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
          <p:cNvGrpSpPr>
            <a:grpSpLocks/>
          </p:cNvGrpSpPr>
          <p:nvPr/>
        </p:nvGrpSpPr>
        <p:grpSpPr bwMode="auto">
          <a:xfrm>
            <a:off x="914399" y="1397986"/>
            <a:ext cx="7389052" cy="1602124"/>
            <a:chOff x="40479" y="2575560"/>
            <a:chExt cx="9027321" cy="2101315"/>
          </a:xfrm>
        </p:grpSpPr>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79" y="2590799"/>
              <a:ext cx="9027321" cy="208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7"/>
            <p:cNvSpPr>
              <a:spLocks noChangeArrowheads="1"/>
            </p:cNvSpPr>
            <p:nvPr/>
          </p:nvSpPr>
          <p:spPr bwMode="auto">
            <a:xfrm>
              <a:off x="228600" y="2575560"/>
              <a:ext cx="8595360" cy="1920240"/>
            </a:xfrm>
            <a:prstGeom prst="rect">
              <a:avLst/>
            </a:prstGeom>
            <a:noFill/>
            <a:ln w="101600" algn="ctr">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zh-CN" altLang="zh-CN">
                <a:ea typeface="宋体" panose="02010600030101010101" pitchFamily="2" charset="-122"/>
              </a:endParaRPr>
            </a:p>
          </p:txBody>
        </p:sp>
      </p:grpSp>
    </p:spTree>
    <p:extLst>
      <p:ext uri="{BB962C8B-B14F-4D97-AF65-F5344CB8AC3E}">
        <p14:creationId xmlns:p14="http://schemas.microsoft.com/office/powerpoint/2010/main" val="40122243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Classic Ethernet – 10Base5 and 10Base2</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9630" y="1933174"/>
            <a:ext cx="5759664" cy="151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468" y="1474959"/>
            <a:ext cx="2634954" cy="150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8581" y="3588152"/>
            <a:ext cx="4697081" cy="2826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737" y="4276508"/>
            <a:ext cx="2548893" cy="1449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51099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Classic Ethernet – 10BaseT and 10BaseF</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546" y="1236064"/>
            <a:ext cx="4097740" cy="2483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587" y="1517649"/>
            <a:ext cx="3140898" cy="1471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5546" y="4039659"/>
            <a:ext cx="4449067" cy="2264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587" y="4352321"/>
            <a:ext cx="2743838" cy="1638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62756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Ethernet </a:t>
            </a:r>
            <a:r>
              <a:rPr lang="en-US" altLang="zh-CN" dirty="0"/>
              <a:t>Frame Formats</a:t>
            </a:r>
            <a:endParaRPr lang="en-US" dirty="0"/>
          </a:p>
        </p:txBody>
      </p:sp>
      <p:sp>
        <p:nvSpPr>
          <p:cNvPr id="5" name="Text Placeholder 4"/>
          <p:cNvSpPr>
            <a:spLocks noGrp="1"/>
          </p:cNvSpPr>
          <p:nvPr>
            <p:ph type="body" idx="1"/>
          </p:nvPr>
        </p:nvSpPr>
        <p:spPr/>
        <p:txBody>
          <a:bodyPr/>
          <a:lstStyle/>
          <a:p>
            <a:pPr algn="ctr"/>
            <a:r>
              <a:rPr lang="fr-FR" dirty="0"/>
              <a:t>Frame formats. (a) Ethernet (DIX). (b) IEEE 802.3.</a:t>
            </a:r>
            <a:endParaRPr lang="en-US" altLang="en-US" dirty="0"/>
          </a:p>
        </p:txBody>
      </p:sp>
      <p:pic>
        <p:nvPicPr>
          <p:cNvPr id="7" name="Picture Placeholder 6" descr="Figure 4-14. Frame formats. (a) Ethernet (DIX). (b) IEEE 802.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25590" y="2428950"/>
            <a:ext cx="8092819" cy="1979639"/>
          </a:xfrm>
        </p:spPr>
      </p:pic>
      <p:sp>
        <p:nvSpPr>
          <p:cNvPr id="4" name="矩形 3">
            <a:extLst>
              <a:ext uri="{FF2B5EF4-FFF2-40B4-BE49-F238E27FC236}">
                <a16:creationId xmlns:a16="http://schemas.microsoft.com/office/drawing/2014/main" id="{257D9E56-DB29-419A-8D10-AC21C7CD9DC4}"/>
              </a:ext>
            </a:extLst>
          </p:cNvPr>
          <p:cNvSpPr/>
          <p:nvPr/>
        </p:nvSpPr>
        <p:spPr>
          <a:xfrm>
            <a:off x="770021" y="1555735"/>
            <a:ext cx="7206916" cy="461665"/>
          </a:xfrm>
          <a:prstGeom prst="rect">
            <a:avLst/>
          </a:prstGeom>
        </p:spPr>
        <p:txBody>
          <a:bodyPr wrap="square">
            <a:spAutoFit/>
          </a:bodyPr>
          <a:lstStyle/>
          <a:p>
            <a:pPr marL="342900" lvl="1" indent="-342900">
              <a:buFont typeface="Arial" panose="020B0604020202020204" pitchFamily="34" charset="0"/>
              <a:buChar char="•"/>
            </a:pPr>
            <a:r>
              <a:rPr lang="fr-FR" altLang="zh-CN" sz="2400" dirty="0">
                <a:ea typeface="宋体" panose="02010600030101010101" pitchFamily="2" charset="-122"/>
              </a:rPr>
              <a:t>Frame format is still used with modern Ethernet.</a:t>
            </a:r>
            <a:endParaRPr lang="en-US" altLang="zh-CN" sz="2400" dirty="0">
              <a:ea typeface="宋体" panose="02010600030101010101" pitchFamily="2" charset="-122"/>
            </a:endParaRPr>
          </a:p>
        </p:txBody>
      </p:sp>
    </p:spTree>
    <p:extLst>
      <p:ext uri="{BB962C8B-B14F-4D97-AF65-F5344CB8AC3E}">
        <p14:creationId xmlns:p14="http://schemas.microsoft.com/office/powerpoint/2010/main" val="37615823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Ethernet MAC Sublayer Protocol</a:t>
            </a:r>
          </a:p>
        </p:txBody>
      </p:sp>
      <p:sp>
        <p:nvSpPr>
          <p:cNvPr id="5" name="Text Placeholder 4"/>
          <p:cNvSpPr>
            <a:spLocks noGrp="1"/>
          </p:cNvSpPr>
          <p:nvPr>
            <p:ph type="body" idx="1"/>
          </p:nvPr>
        </p:nvSpPr>
        <p:spPr>
          <a:xfrm>
            <a:off x="469605" y="5520203"/>
            <a:ext cx="8229600" cy="1018367"/>
          </a:xfrm>
        </p:spPr>
        <p:txBody>
          <a:bodyPr/>
          <a:lstStyle/>
          <a:p>
            <a:pPr algn="ctr"/>
            <a:r>
              <a:rPr lang="en-US" altLang="en-US" dirty="0"/>
              <a:t>Collision detection can take as long as 2</a:t>
            </a:r>
            <a:r>
              <a:rPr lang="en-US" altLang="zh-CN" dirty="0">
                <a:ea typeface="宋体" panose="02010600030101010101" pitchFamily="2" charset="-122"/>
                <a:sym typeface="Symbol" panose="05050102010706020507" pitchFamily="18" charset="2"/>
              </a:rPr>
              <a:t> </a:t>
            </a:r>
            <a:r>
              <a:rPr lang="en-US" altLang="en-US" dirty="0"/>
              <a:t>.</a:t>
            </a:r>
          </a:p>
        </p:txBody>
      </p:sp>
      <p:pic>
        <p:nvPicPr>
          <p:cNvPr id="3" name="Picture Placeholder 2" descr="Figure 4-15. Collision detection can take as long as 2t."/>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67386" y="3429000"/>
            <a:ext cx="7359607" cy="2744797"/>
          </a:xfrm>
        </p:spPr>
      </p:pic>
      <p:sp>
        <p:nvSpPr>
          <p:cNvPr id="7" name="矩形 6">
            <a:extLst>
              <a:ext uri="{FF2B5EF4-FFF2-40B4-BE49-F238E27FC236}">
                <a16:creationId xmlns:a16="http://schemas.microsoft.com/office/drawing/2014/main" id="{039F39A5-12C1-4C81-BB80-7FB6940B9E54}"/>
              </a:ext>
            </a:extLst>
          </p:cNvPr>
          <p:cNvSpPr/>
          <p:nvPr/>
        </p:nvSpPr>
        <p:spPr>
          <a:xfrm>
            <a:off x="842575" y="1295399"/>
            <a:ext cx="7384418" cy="2246769"/>
          </a:xfrm>
          <a:prstGeom prst="rect">
            <a:avLst/>
          </a:prstGeom>
        </p:spPr>
        <p:txBody>
          <a:bodyPr wrap="square">
            <a:spAutoFit/>
          </a:bodyPr>
          <a:lstStyle/>
          <a:p>
            <a:r>
              <a:rPr lang="fr-FR" altLang="zh-CN" sz="2000" dirty="0">
                <a:ea typeface="宋体" panose="02010600030101010101" pitchFamily="2" charset="-122"/>
              </a:rPr>
              <a:t>MAC </a:t>
            </a:r>
            <a:r>
              <a:rPr lang="en-US" altLang="zh-CN" sz="2000" dirty="0">
                <a:ea typeface="宋体" panose="02010600030101010101" pitchFamily="2" charset="-122"/>
              </a:rPr>
              <a:t>protocol</a:t>
            </a:r>
            <a:r>
              <a:rPr lang="fr-FR" altLang="zh-CN" sz="2000" dirty="0">
                <a:ea typeface="宋体" panose="02010600030101010101" pitchFamily="2" charset="-122"/>
              </a:rPr>
              <a:t> is 1-persistent CSMA/CD (earlier)</a:t>
            </a:r>
          </a:p>
          <a:p>
            <a:pPr marL="342900" lvl="1" indent="-342900">
              <a:buFont typeface="Arial" panose="020B0604020202020204" pitchFamily="34" charset="0"/>
              <a:buChar char="•"/>
            </a:pPr>
            <a:r>
              <a:rPr lang="en-US" altLang="zh-CN" sz="2000" dirty="0">
                <a:ea typeface="宋体" panose="02010600030101010101" pitchFamily="2" charset="-122"/>
              </a:rPr>
              <a:t>Random</a:t>
            </a:r>
            <a:r>
              <a:rPr lang="fr-FR" altLang="zh-CN" sz="2000" dirty="0">
                <a:ea typeface="宋体" panose="02010600030101010101" pitchFamily="2" charset="-122"/>
              </a:rPr>
              <a:t> delay (backoff) after collision is computed with BEB (Binary Exponential Backoff) </a:t>
            </a:r>
          </a:p>
          <a:p>
            <a:pPr lvl="1"/>
            <a:r>
              <a:rPr lang="en-US" altLang="zh-CN" sz="2000" dirty="0">
                <a:ea typeface="宋体" panose="02010600030101010101" pitchFamily="2" charset="-122"/>
              </a:rPr>
              <a:t>Collisions can occur and take as long as 2</a:t>
            </a:r>
            <a:r>
              <a:rPr lang="en-US" altLang="zh-CN" sz="2000" dirty="0">
                <a:ea typeface="宋体" panose="02010600030101010101" pitchFamily="2" charset="-122"/>
                <a:sym typeface="Symbol" panose="05050102010706020507" pitchFamily="18" charset="2"/>
              </a:rPr>
              <a:t></a:t>
            </a:r>
            <a:r>
              <a:rPr lang="en-US" altLang="zh-CN" sz="2000" dirty="0">
                <a:ea typeface="宋体" panose="02010600030101010101" pitchFamily="2" charset="-122"/>
              </a:rPr>
              <a:t> to detect</a:t>
            </a:r>
          </a:p>
          <a:p>
            <a:pPr marL="342900" lvl="1" indent="-342900">
              <a:buFont typeface="Arial" panose="020B0604020202020204" pitchFamily="34" charset="0"/>
              <a:buChar char="•"/>
            </a:pPr>
            <a:r>
              <a:rPr lang="en-US" altLang="zh-CN" sz="2000" dirty="0">
                <a:ea typeface="宋体" panose="02010600030101010101" pitchFamily="2" charset="-122"/>
                <a:sym typeface="Symbol" panose="05050102010706020507" pitchFamily="18" charset="2"/>
              </a:rPr>
              <a:t></a:t>
            </a:r>
            <a:r>
              <a:rPr lang="en-US" altLang="zh-CN" sz="2000" dirty="0">
                <a:ea typeface="宋体" panose="02010600030101010101" pitchFamily="2" charset="-122"/>
              </a:rPr>
              <a:t> is the time it takes to propagate over the Ethernet</a:t>
            </a:r>
          </a:p>
          <a:p>
            <a:pPr marL="342900" lvl="1" indent="-342900">
              <a:buFont typeface="Arial" panose="020B0604020202020204" pitchFamily="34" charset="0"/>
              <a:buChar char="•"/>
            </a:pPr>
            <a:r>
              <a:rPr lang="en-US" altLang="zh-CN" sz="2000" dirty="0">
                <a:ea typeface="宋体" panose="02010600030101010101" pitchFamily="2" charset="-122"/>
              </a:rPr>
              <a:t>Leads to minimum packet size for reliable detection</a:t>
            </a:r>
          </a:p>
          <a:p>
            <a:pPr marL="342900" lvl="1" indent="-342900">
              <a:buFont typeface="Arial" panose="020B0604020202020204" pitchFamily="34" charset="0"/>
              <a:buChar char="•"/>
            </a:pPr>
            <a:endParaRPr lang="fr-FR" altLang="zh-CN" sz="2000" dirty="0">
              <a:ea typeface="宋体" panose="02010600030101010101" pitchFamily="2" charset="-122"/>
            </a:endParaRPr>
          </a:p>
        </p:txBody>
      </p:sp>
    </p:spTree>
    <p:extLst>
      <p:ext uri="{BB962C8B-B14F-4D97-AF65-F5344CB8AC3E}">
        <p14:creationId xmlns:p14="http://schemas.microsoft.com/office/powerpoint/2010/main" val="9948450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Classic Ethernet – CSMA/CD with BEB</a:t>
            </a:r>
            <a:endParaRPr lang="zh-CN" altLang="en-US" dirty="0"/>
          </a:p>
        </p:txBody>
      </p:sp>
      <p:sp>
        <p:nvSpPr>
          <p:cNvPr id="3" name="内容占位符 2"/>
          <p:cNvSpPr>
            <a:spLocks noGrp="1"/>
          </p:cNvSpPr>
          <p:nvPr>
            <p:ph idx="1"/>
          </p:nvPr>
        </p:nvSpPr>
        <p:spPr/>
        <p:txBody>
          <a:bodyPr/>
          <a:lstStyle/>
          <a:p>
            <a:endParaRPr lang="zh-CN" alt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556" y="1302490"/>
            <a:ext cx="8343900" cy="521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71627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p:txBody>
          <a:bodyPr/>
          <a:lstStyle/>
          <a:p>
            <a:r>
              <a:rPr lang="en-US" altLang="zh-CN" sz="2000" dirty="0">
                <a:latin typeface="+mn-lt"/>
                <a:ea typeface="宋体" panose="02010600030101010101" pitchFamily="2" charset="-122"/>
              </a:rPr>
              <a:t>Each station on an Ethernet network (such as a PC, workstation, or printer) has its own network interface card (NIC). </a:t>
            </a:r>
          </a:p>
          <a:p>
            <a:r>
              <a:rPr lang="en-US" altLang="zh-CN" sz="2000" dirty="0">
                <a:latin typeface="+mn-lt"/>
                <a:ea typeface="宋体" panose="02010600030101010101" pitchFamily="2" charset="-122"/>
              </a:rPr>
              <a:t>The NIC fits inside the station and provides the station with a </a:t>
            </a:r>
            <a:r>
              <a:rPr lang="en-US" altLang="zh-CN" sz="2000" i="1" dirty="0">
                <a:solidFill>
                  <a:srgbClr val="0000FF"/>
                </a:solidFill>
                <a:latin typeface="+mn-lt"/>
                <a:ea typeface="宋体" panose="02010600030101010101" pitchFamily="2" charset="-122"/>
              </a:rPr>
              <a:t>link-layer</a:t>
            </a:r>
            <a:r>
              <a:rPr lang="en-US" altLang="zh-CN" sz="2000" dirty="0">
                <a:latin typeface="+mn-lt"/>
                <a:ea typeface="宋体" panose="02010600030101010101" pitchFamily="2" charset="-122"/>
              </a:rPr>
              <a:t> address. </a:t>
            </a:r>
          </a:p>
          <a:p>
            <a:r>
              <a:rPr lang="en-US" altLang="zh-CN" sz="2000" dirty="0">
                <a:latin typeface="+mn-lt"/>
                <a:ea typeface="宋体" panose="02010600030101010101" pitchFamily="2" charset="-122"/>
              </a:rPr>
              <a:t>The Ethernet address is </a:t>
            </a:r>
            <a:r>
              <a:rPr lang="en-US" altLang="zh-CN" sz="2000" dirty="0">
                <a:solidFill>
                  <a:srgbClr val="0000FF"/>
                </a:solidFill>
                <a:latin typeface="+mn-lt"/>
                <a:ea typeface="宋体" panose="02010600030101010101" pitchFamily="2" charset="-122"/>
              </a:rPr>
              <a:t>6 bytes (48 bits)</a:t>
            </a:r>
            <a:r>
              <a:rPr lang="en-US" altLang="zh-CN" sz="2000" dirty="0">
                <a:latin typeface="+mn-lt"/>
                <a:ea typeface="宋体" panose="02010600030101010101" pitchFamily="2" charset="-122"/>
              </a:rPr>
              <a:t>, normally written in hexadecimal notation, with a colon between the bytes. For example, the following shows an Ethernet MAC address:</a:t>
            </a:r>
          </a:p>
          <a:p>
            <a:pPr algn="ctr"/>
            <a:r>
              <a:rPr lang="en-US" altLang="zh-CN" sz="2000" dirty="0">
                <a:latin typeface="+mn-lt"/>
                <a:ea typeface="宋体" panose="02010600030101010101" pitchFamily="2" charset="-122"/>
              </a:rPr>
              <a:t>4A:30:10:21:10:1A</a:t>
            </a:r>
          </a:p>
          <a:p>
            <a:r>
              <a:rPr lang="en-US" altLang="zh-CN" sz="2000" dirty="0">
                <a:latin typeface="+mn-lt"/>
                <a:ea typeface="宋体" panose="02010600030101010101" pitchFamily="2" charset="-122"/>
              </a:rPr>
              <a:t>You can use “</a:t>
            </a:r>
            <a:r>
              <a:rPr lang="en-US" altLang="zh-CN" sz="2000" dirty="0">
                <a:solidFill>
                  <a:srgbClr val="0000FF"/>
                </a:solidFill>
                <a:latin typeface="+mn-lt"/>
                <a:ea typeface="宋体" panose="02010600030101010101" pitchFamily="2" charset="-122"/>
              </a:rPr>
              <a:t>ipconfig /all</a:t>
            </a:r>
            <a:r>
              <a:rPr lang="en-US" altLang="zh-CN" sz="2000" dirty="0">
                <a:latin typeface="+mn-lt"/>
                <a:ea typeface="宋体" panose="02010600030101010101" pitchFamily="2" charset="-122"/>
              </a:rPr>
              <a:t>” to check the MAC addresses of your PC or laptop.</a:t>
            </a:r>
          </a:p>
          <a:p>
            <a:endParaRPr lang="zh-CN" altLang="en-US" sz="2000" dirty="0">
              <a:latin typeface="+mn-lt"/>
            </a:endParaRPr>
          </a:p>
        </p:txBody>
      </p:sp>
      <p:sp>
        <p:nvSpPr>
          <p:cNvPr id="2" name="标题 1"/>
          <p:cNvSpPr>
            <a:spLocks noGrp="1"/>
          </p:cNvSpPr>
          <p:nvPr>
            <p:ph type="title"/>
          </p:nvPr>
        </p:nvSpPr>
        <p:spPr/>
        <p:txBody>
          <a:bodyPr/>
          <a:lstStyle/>
          <a:p>
            <a:r>
              <a:rPr lang="en-US" altLang="zh-CN" dirty="0">
                <a:ea typeface="宋体" panose="02010600030101010101" pitchFamily="2" charset="-122"/>
              </a:rPr>
              <a:t>Classic Ethernet – </a:t>
            </a:r>
            <a:r>
              <a:rPr lang="en-US" altLang="zh-CN" dirty="0"/>
              <a:t>Addressing</a:t>
            </a:r>
            <a:endParaRPr lang="zh-CN" altLang="en-US" dirty="0"/>
          </a:p>
        </p:txBody>
      </p:sp>
    </p:spTree>
    <p:extLst>
      <p:ext uri="{BB962C8B-B14F-4D97-AF65-F5344CB8AC3E}">
        <p14:creationId xmlns:p14="http://schemas.microsoft.com/office/powerpoint/2010/main" val="1398019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Channel Allocation</a:t>
            </a:r>
          </a:p>
        </p:txBody>
      </p:sp>
      <p:sp>
        <p:nvSpPr>
          <p:cNvPr id="3" name="Text Placeholder 2"/>
          <p:cNvSpPr>
            <a:spLocks noGrp="1"/>
          </p:cNvSpPr>
          <p:nvPr>
            <p:ph type="body" idx="1"/>
          </p:nvPr>
        </p:nvSpPr>
        <p:spPr/>
        <p:txBody>
          <a:bodyPr/>
          <a:lstStyle/>
          <a:p>
            <a:r>
              <a:rPr lang="en-US" dirty="0"/>
              <a:t>Static allocation</a:t>
            </a:r>
          </a:p>
          <a:p>
            <a:pPr lvl="1"/>
            <a:r>
              <a:rPr lang="en-US" altLang="zh-CN" dirty="0">
                <a:ea typeface="宋体" panose="02010600030101010101" pitchFamily="2" charset="-122"/>
              </a:rPr>
              <a:t>For fixed channel and traffic from N users</a:t>
            </a:r>
          </a:p>
          <a:p>
            <a:pPr lvl="1"/>
            <a:r>
              <a:rPr lang="en-US" altLang="zh-CN" dirty="0">
                <a:ea typeface="宋体" panose="02010600030101010101" pitchFamily="2" charset="-122"/>
              </a:rPr>
              <a:t>Divide up bandwidth using FDM, TDM, CDMA, </a:t>
            </a:r>
            <a:r>
              <a:rPr lang="en-US" altLang="zh-CN" dirty="0" err="1">
                <a:ea typeface="宋体" panose="02010600030101010101" pitchFamily="2" charset="-122"/>
              </a:rPr>
              <a:t>etc.</a:t>
            </a:r>
            <a:r>
              <a:rPr lang="en-US" dirty="0" err="1"/>
              <a:t>Poor</a:t>
            </a:r>
            <a:r>
              <a:rPr lang="en-US" dirty="0"/>
              <a:t> fit to computer systems with extremely bursty data traffic </a:t>
            </a:r>
          </a:p>
          <a:p>
            <a:pPr lvl="1"/>
            <a:r>
              <a:rPr lang="en-US" dirty="0"/>
              <a:t>Performance affected when peak traffic to mean traffic ratios are 1000:1</a:t>
            </a:r>
          </a:p>
          <a:p>
            <a:pPr lvl="1"/>
            <a:r>
              <a:rPr lang="en-US" dirty="0"/>
              <a:t>Most channels will be idle most of the time</a:t>
            </a:r>
          </a:p>
          <a:p>
            <a:r>
              <a:rPr lang="en-US" dirty="0"/>
              <a:t>Dynamic allocation tries to resolve static allocation problems</a:t>
            </a:r>
          </a:p>
          <a:p>
            <a:pPr lvl="1"/>
            <a:r>
              <a:rPr lang="en-US" altLang="zh-CN" dirty="0">
                <a:ea typeface="宋体" panose="02010600030101010101" pitchFamily="2" charset="-122"/>
              </a:rPr>
              <a:t>gives the channel to a user when they need it.</a:t>
            </a:r>
            <a:endParaRPr lang="en-US" dirty="0"/>
          </a:p>
        </p:txBody>
      </p:sp>
    </p:spTree>
    <p:extLst>
      <p:ext uri="{BB962C8B-B14F-4D97-AF65-F5344CB8AC3E}">
        <p14:creationId xmlns:p14="http://schemas.microsoft.com/office/powerpoint/2010/main" val="3604972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a:xfrm>
            <a:off x="471818" y="1224298"/>
            <a:ext cx="8229600" cy="4525963"/>
          </a:xfrm>
        </p:spPr>
        <p:txBody>
          <a:bodyPr/>
          <a:lstStyle/>
          <a:p>
            <a:r>
              <a:rPr lang="en-US" altLang="zh-CN" dirty="0">
                <a:latin typeface="+mn-lt"/>
                <a:ea typeface="宋体" panose="02010600030101010101" pitchFamily="2" charset="-122"/>
                <a:cs typeface="Calibri" panose="020F0502020204030204" pitchFamily="34" charset="0"/>
              </a:rPr>
              <a:t>To find the type of the address, we need to look at the second hexadecimal digit from the left. </a:t>
            </a:r>
          </a:p>
          <a:p>
            <a:pPr marL="800100" lvl="1" indent="-342900"/>
            <a:r>
              <a:rPr lang="en-US" altLang="zh-CN" dirty="0">
                <a:latin typeface="+mn-lt"/>
                <a:ea typeface="宋体" panose="02010600030101010101" pitchFamily="2" charset="-122"/>
                <a:cs typeface="Calibri" panose="020F0502020204030204" pitchFamily="34" charset="0"/>
              </a:rPr>
              <a:t>If it is even, the address is unicast. </a:t>
            </a:r>
          </a:p>
          <a:p>
            <a:pPr marL="800100" lvl="1" indent="-342900"/>
            <a:r>
              <a:rPr lang="en-US" altLang="zh-CN" dirty="0">
                <a:latin typeface="+mn-lt"/>
                <a:ea typeface="宋体" panose="02010600030101010101" pitchFamily="2" charset="-122"/>
                <a:cs typeface="Calibri" panose="020F0502020204030204" pitchFamily="34" charset="0"/>
              </a:rPr>
              <a:t>If it is odd, the address is multicast. </a:t>
            </a:r>
          </a:p>
          <a:p>
            <a:pPr marL="800100" lvl="1" indent="-342900"/>
            <a:r>
              <a:rPr lang="en-US" altLang="zh-CN" dirty="0">
                <a:latin typeface="+mn-lt"/>
                <a:ea typeface="宋体" panose="02010600030101010101" pitchFamily="2" charset="-122"/>
                <a:cs typeface="Calibri" panose="020F0502020204030204" pitchFamily="34" charset="0"/>
              </a:rPr>
              <a:t>If all digits are Fs, the address is broadcast. </a:t>
            </a:r>
            <a:endParaRPr lang="zh-CN" altLang="en-US" dirty="0">
              <a:latin typeface="+mn-lt"/>
            </a:endParaRPr>
          </a:p>
        </p:txBody>
      </p:sp>
      <p:sp>
        <p:nvSpPr>
          <p:cNvPr id="2" name="标题 1"/>
          <p:cNvSpPr>
            <a:spLocks noGrp="1"/>
          </p:cNvSpPr>
          <p:nvPr>
            <p:ph type="title"/>
          </p:nvPr>
        </p:nvSpPr>
        <p:spPr/>
        <p:txBody>
          <a:bodyPr/>
          <a:lstStyle/>
          <a:p>
            <a:r>
              <a:rPr lang="en-US" altLang="zh-CN" sz="3200" dirty="0">
                <a:ea typeface="宋体" panose="02010600030101010101" pitchFamily="2" charset="-122"/>
              </a:rPr>
              <a:t>Classic Ethernet – unicast and multicast address</a:t>
            </a:r>
            <a:endParaRPr lang="zh-CN" altLang="en-US" sz="3200"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512" y="4696618"/>
            <a:ext cx="8050212"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887" y="3299618"/>
            <a:ext cx="311943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2"/>
          <p:cNvCxnSpPr>
            <a:cxnSpLocks noChangeShapeType="1"/>
          </p:cNvCxnSpPr>
          <p:nvPr/>
        </p:nvCxnSpPr>
        <p:spPr bwMode="auto">
          <a:xfrm flipH="1">
            <a:off x="2363324" y="3833018"/>
            <a:ext cx="0" cy="97155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nvGrpSpPr>
          <p:cNvPr id="11" name="Group 1"/>
          <p:cNvGrpSpPr>
            <a:grpSpLocks/>
          </p:cNvGrpSpPr>
          <p:nvPr/>
        </p:nvGrpSpPr>
        <p:grpSpPr bwMode="auto">
          <a:xfrm>
            <a:off x="457200" y="5509418"/>
            <a:ext cx="8412163" cy="1001713"/>
            <a:chOff x="320040" y="3200400"/>
            <a:chExt cx="8412480" cy="1001124"/>
          </a:xfrm>
        </p:grpSpPr>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4356" y="3200400"/>
              <a:ext cx="8142888" cy="100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8"/>
            <p:cNvSpPr>
              <a:spLocks noChangeArrowheads="1"/>
            </p:cNvSpPr>
            <p:nvPr/>
          </p:nvSpPr>
          <p:spPr bwMode="auto">
            <a:xfrm>
              <a:off x="320040" y="3276600"/>
              <a:ext cx="8412480" cy="914400"/>
            </a:xfrm>
            <a:prstGeom prst="rect">
              <a:avLst/>
            </a:prstGeom>
            <a:noFill/>
            <a:ln w="571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zh-CN" altLang="zh-CN">
                <a:ea typeface="宋体" panose="02010600030101010101" pitchFamily="2" charset="-122"/>
              </a:endParaRPr>
            </a:p>
          </p:txBody>
        </p:sp>
      </p:grpSp>
      <p:sp>
        <p:nvSpPr>
          <p:cNvPr id="4" name="矩形 3">
            <a:extLst>
              <a:ext uri="{FF2B5EF4-FFF2-40B4-BE49-F238E27FC236}">
                <a16:creationId xmlns:a16="http://schemas.microsoft.com/office/drawing/2014/main" id="{0D5C8B63-9C54-445D-9F3E-1C9C7CA805FD}"/>
              </a:ext>
            </a:extLst>
          </p:cNvPr>
          <p:cNvSpPr/>
          <p:nvPr/>
        </p:nvSpPr>
        <p:spPr>
          <a:xfrm>
            <a:off x="2947737" y="5871411"/>
            <a:ext cx="180474" cy="252663"/>
          </a:xfrm>
          <a:prstGeom prst="rect">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4F9D371-9E46-4608-B482-AFFFE00FA500}"/>
              </a:ext>
            </a:extLst>
          </p:cNvPr>
          <p:cNvSpPr/>
          <p:nvPr/>
        </p:nvSpPr>
        <p:spPr>
          <a:xfrm>
            <a:off x="2065427" y="6156163"/>
            <a:ext cx="180474" cy="252663"/>
          </a:xfrm>
          <a:prstGeom prst="rect">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662192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p:txBody>
          <a:bodyPr/>
          <a:lstStyle/>
          <a:p>
            <a:pPr marL="101600" indent="0" algn="just">
              <a:buNone/>
              <a:defRPr/>
            </a:pPr>
            <a:r>
              <a:rPr lang="en-US" altLang="zh-CN" dirty="0">
                <a:latin typeface="+mn-lt"/>
                <a:cs typeface="Calibri" panose="020F0502020204030204" pitchFamily="34" charset="0"/>
              </a:rPr>
              <a:t>Define the type of the following destination addresses:</a:t>
            </a:r>
          </a:p>
          <a:p>
            <a:pPr marL="514350" indent="-514350" algn="just">
              <a:buFontTx/>
              <a:buAutoNum type="alphaLcPeriod"/>
              <a:defRPr/>
            </a:pPr>
            <a:r>
              <a:rPr lang="en-US" altLang="zh-CN" dirty="0">
                <a:latin typeface="+mn-lt"/>
                <a:cs typeface="Courier New" pitchFamily="49" charset="0"/>
              </a:rPr>
              <a:t>4A:30:10:21:10:1A</a:t>
            </a:r>
          </a:p>
          <a:p>
            <a:pPr marL="514350" indent="-514350" algn="just">
              <a:buFontTx/>
              <a:buAutoNum type="alphaLcPeriod"/>
              <a:defRPr/>
            </a:pPr>
            <a:r>
              <a:rPr lang="en-US" altLang="zh-CN" dirty="0">
                <a:latin typeface="+mn-lt"/>
                <a:cs typeface="Courier New" pitchFamily="49" charset="0"/>
              </a:rPr>
              <a:t>47:20:1B:2E:08:EE</a:t>
            </a:r>
          </a:p>
          <a:p>
            <a:pPr marL="514350" indent="-514350" algn="just">
              <a:buFontTx/>
              <a:buAutoNum type="alphaLcPeriod"/>
              <a:defRPr/>
            </a:pPr>
            <a:r>
              <a:rPr lang="en-US" altLang="zh-CN" dirty="0">
                <a:latin typeface="+mn-lt"/>
                <a:cs typeface="Courier New" pitchFamily="49" charset="0"/>
              </a:rPr>
              <a:t>FF:FF:FF:FF:FF:FF</a:t>
            </a:r>
          </a:p>
          <a:p>
            <a:pPr marL="101600" indent="0" algn="just">
              <a:buNone/>
            </a:pPr>
            <a:r>
              <a:rPr lang="en-US" altLang="zh-CN" dirty="0">
                <a:solidFill>
                  <a:srgbClr val="FF0000"/>
                </a:solidFill>
                <a:latin typeface="+mn-lt"/>
                <a:ea typeface="宋体" panose="02010600030101010101" pitchFamily="2" charset="-122"/>
                <a:cs typeface="Calibri" panose="020F0502020204030204" pitchFamily="34" charset="0"/>
              </a:rPr>
              <a:t>Solution</a:t>
            </a:r>
          </a:p>
          <a:p>
            <a:pPr marL="0" lvl="1" indent="0" algn="just">
              <a:buNone/>
            </a:pPr>
            <a:r>
              <a:rPr lang="en-US" altLang="zh-CN" dirty="0">
                <a:solidFill>
                  <a:srgbClr val="FF0000"/>
                </a:solidFill>
                <a:latin typeface="+mn-lt"/>
                <a:ea typeface="宋体" panose="02010600030101010101" pitchFamily="2" charset="-122"/>
                <a:cs typeface="Calibri" panose="020F0502020204030204" pitchFamily="34" charset="0"/>
              </a:rPr>
              <a:t>a. </a:t>
            </a:r>
            <a:r>
              <a:rPr lang="en-US" altLang="zh-CN" dirty="0">
                <a:latin typeface="+mn-lt"/>
                <a:ea typeface="宋体" panose="02010600030101010101" pitchFamily="2" charset="-122"/>
                <a:cs typeface="Calibri" panose="020F0502020204030204" pitchFamily="34" charset="0"/>
              </a:rPr>
              <a:t>This is a unicast address because A in binary is 1010 </a:t>
            </a:r>
            <a:br>
              <a:rPr lang="en-US" altLang="zh-CN" dirty="0">
                <a:latin typeface="+mn-lt"/>
                <a:ea typeface="宋体" panose="02010600030101010101" pitchFamily="2" charset="-122"/>
                <a:cs typeface="Calibri" panose="020F0502020204030204" pitchFamily="34" charset="0"/>
              </a:rPr>
            </a:br>
            <a:r>
              <a:rPr lang="en-US" altLang="zh-CN" dirty="0">
                <a:latin typeface="+mn-lt"/>
                <a:ea typeface="宋体" panose="02010600030101010101" pitchFamily="2" charset="-122"/>
                <a:cs typeface="Calibri" panose="020F0502020204030204" pitchFamily="34" charset="0"/>
              </a:rPr>
              <a:t>     (even).</a:t>
            </a:r>
          </a:p>
          <a:p>
            <a:pPr marL="0" lvl="1" indent="0" algn="just">
              <a:buNone/>
            </a:pPr>
            <a:r>
              <a:rPr lang="en-US" altLang="zh-CN" dirty="0">
                <a:solidFill>
                  <a:srgbClr val="FF0000"/>
                </a:solidFill>
                <a:latin typeface="+mn-lt"/>
                <a:ea typeface="宋体" panose="02010600030101010101" pitchFamily="2" charset="-122"/>
                <a:cs typeface="Calibri" panose="020F0502020204030204" pitchFamily="34" charset="0"/>
              </a:rPr>
              <a:t>b. </a:t>
            </a:r>
            <a:r>
              <a:rPr lang="en-US" altLang="zh-CN" dirty="0">
                <a:latin typeface="+mn-lt"/>
                <a:ea typeface="宋体" panose="02010600030101010101" pitchFamily="2" charset="-122"/>
                <a:cs typeface="Calibri" panose="020F0502020204030204" pitchFamily="34" charset="0"/>
              </a:rPr>
              <a:t>This is a multicast address because 7 in binary is 0111 </a:t>
            </a:r>
            <a:br>
              <a:rPr lang="en-US" altLang="zh-CN" dirty="0">
                <a:latin typeface="+mn-lt"/>
                <a:ea typeface="宋体" panose="02010600030101010101" pitchFamily="2" charset="-122"/>
                <a:cs typeface="Calibri" panose="020F0502020204030204" pitchFamily="34" charset="0"/>
              </a:rPr>
            </a:br>
            <a:r>
              <a:rPr lang="en-US" altLang="zh-CN" dirty="0">
                <a:latin typeface="+mn-lt"/>
                <a:ea typeface="宋体" panose="02010600030101010101" pitchFamily="2" charset="-122"/>
                <a:cs typeface="Calibri" panose="020F0502020204030204" pitchFamily="34" charset="0"/>
              </a:rPr>
              <a:t>     (odd).</a:t>
            </a:r>
          </a:p>
          <a:p>
            <a:pPr marL="0" lvl="1" indent="0" algn="just">
              <a:buNone/>
            </a:pPr>
            <a:r>
              <a:rPr lang="en-US" altLang="zh-CN" dirty="0">
                <a:solidFill>
                  <a:srgbClr val="FF0000"/>
                </a:solidFill>
                <a:latin typeface="+mn-lt"/>
                <a:ea typeface="宋体" panose="02010600030101010101" pitchFamily="2" charset="-122"/>
                <a:cs typeface="Calibri" panose="020F0502020204030204" pitchFamily="34" charset="0"/>
              </a:rPr>
              <a:t>c.  </a:t>
            </a:r>
            <a:r>
              <a:rPr lang="en-US" altLang="zh-CN" dirty="0">
                <a:latin typeface="+mn-lt"/>
                <a:ea typeface="宋体" panose="02010600030101010101" pitchFamily="2" charset="-122"/>
                <a:cs typeface="Calibri" panose="020F0502020204030204" pitchFamily="34" charset="0"/>
              </a:rPr>
              <a:t>This is a broadcast address because all digits are Fs in </a:t>
            </a:r>
          </a:p>
          <a:p>
            <a:pPr marL="0" lvl="1" indent="0" algn="just">
              <a:buNone/>
            </a:pPr>
            <a:r>
              <a:rPr lang="en-US" altLang="zh-CN" dirty="0">
                <a:latin typeface="+mn-lt"/>
                <a:ea typeface="宋体" panose="02010600030101010101" pitchFamily="2" charset="-122"/>
                <a:cs typeface="Calibri" panose="020F0502020204030204" pitchFamily="34" charset="0"/>
              </a:rPr>
              <a:t>     hexadecimal.</a:t>
            </a:r>
          </a:p>
          <a:p>
            <a:pPr algn="just"/>
            <a:endParaRPr lang="en-US" altLang="zh-CN" dirty="0">
              <a:latin typeface="+mn-lt"/>
              <a:ea typeface="宋体" panose="02010600030101010101" pitchFamily="2" charset="-122"/>
              <a:cs typeface="Calibri" panose="020F0502020204030204" pitchFamily="34" charset="0"/>
            </a:endParaRPr>
          </a:p>
          <a:p>
            <a:endParaRPr lang="zh-CN" altLang="en-US" dirty="0">
              <a:latin typeface="+mn-lt"/>
            </a:endParaRPr>
          </a:p>
        </p:txBody>
      </p:sp>
      <p:sp>
        <p:nvSpPr>
          <p:cNvPr id="2" name="标题 1"/>
          <p:cNvSpPr>
            <a:spLocks noGrp="1"/>
          </p:cNvSpPr>
          <p:nvPr>
            <p:ph type="title"/>
          </p:nvPr>
        </p:nvSpPr>
        <p:spPr/>
        <p:txBody>
          <a:bodyPr/>
          <a:lstStyle/>
          <a:p>
            <a:r>
              <a:rPr lang="en-US" altLang="zh-CN" dirty="0"/>
              <a:t>Example</a:t>
            </a:r>
            <a:endParaRPr lang="zh-CN" altLang="en-US" dirty="0"/>
          </a:p>
        </p:txBody>
      </p:sp>
    </p:spTree>
    <p:extLst>
      <p:ext uri="{BB962C8B-B14F-4D97-AF65-F5344CB8AC3E}">
        <p14:creationId xmlns:p14="http://schemas.microsoft.com/office/powerpoint/2010/main" val="2809776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Ethernet Performance</a:t>
            </a:r>
          </a:p>
        </p:txBody>
      </p:sp>
      <p:sp>
        <p:nvSpPr>
          <p:cNvPr id="5" name="Text Placeholder 4"/>
          <p:cNvSpPr>
            <a:spLocks noGrp="1"/>
          </p:cNvSpPr>
          <p:nvPr>
            <p:ph type="body" idx="1"/>
          </p:nvPr>
        </p:nvSpPr>
        <p:spPr>
          <a:xfrm>
            <a:off x="774192" y="5701990"/>
            <a:ext cx="7114032" cy="725473"/>
          </a:xfrm>
        </p:spPr>
        <p:txBody>
          <a:bodyPr/>
          <a:lstStyle/>
          <a:p>
            <a:pPr algn="ctr"/>
            <a:r>
              <a:rPr lang="en-US" altLang="en-US" dirty="0"/>
              <a:t>Efficiency of Ethernet at 10 Mbps with 512-bit slot times</a:t>
            </a:r>
          </a:p>
        </p:txBody>
      </p:sp>
      <p:pic>
        <p:nvPicPr>
          <p:cNvPr id="10" name="Picture Placeholder 9" descr="Figure 4-16. Efficiency of Ethernet at 10 Mbps with 512-bit slot time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383113" y="2329486"/>
            <a:ext cx="5012267" cy="3712790"/>
          </a:xfrm>
        </p:spPr>
      </p:pic>
      <p:sp>
        <p:nvSpPr>
          <p:cNvPr id="3" name="矩形 2">
            <a:extLst>
              <a:ext uri="{FF2B5EF4-FFF2-40B4-BE49-F238E27FC236}">
                <a16:creationId xmlns:a16="http://schemas.microsoft.com/office/drawing/2014/main" id="{5CF2356D-53AD-4F60-89EA-8CE3602D2D30}"/>
              </a:ext>
            </a:extLst>
          </p:cNvPr>
          <p:cNvSpPr/>
          <p:nvPr/>
        </p:nvSpPr>
        <p:spPr>
          <a:xfrm>
            <a:off x="920496" y="1396944"/>
            <a:ext cx="7114032" cy="830997"/>
          </a:xfrm>
          <a:prstGeom prst="rect">
            <a:avLst/>
          </a:prstGeom>
        </p:spPr>
        <p:txBody>
          <a:bodyPr wrap="square">
            <a:spAutoFit/>
          </a:bodyPr>
          <a:lstStyle/>
          <a:p>
            <a:r>
              <a:rPr lang="en-US" altLang="zh-CN" sz="2400" dirty="0">
                <a:ea typeface="宋体" panose="02010600030101010101" pitchFamily="2" charset="-122"/>
              </a:rPr>
              <a:t>Efficient for large frames, even with many senders</a:t>
            </a:r>
          </a:p>
          <a:p>
            <a:pPr lvl="1"/>
            <a:r>
              <a:rPr lang="en-US" altLang="zh-CN" sz="2400" dirty="0">
                <a:ea typeface="宋体" panose="02010600030101010101" pitchFamily="2" charset="-122"/>
              </a:rPr>
              <a:t>Degrades for small frames (and long LANs)</a:t>
            </a:r>
          </a:p>
        </p:txBody>
      </p:sp>
      <p:sp>
        <p:nvSpPr>
          <p:cNvPr id="6" name="TextBox 11">
            <a:extLst>
              <a:ext uri="{FF2B5EF4-FFF2-40B4-BE49-F238E27FC236}">
                <a16:creationId xmlns:a16="http://schemas.microsoft.com/office/drawing/2014/main" id="{31E729E5-D68A-491B-943D-27375398C5DC}"/>
              </a:ext>
            </a:extLst>
          </p:cNvPr>
          <p:cNvSpPr txBox="1">
            <a:spLocks noChangeArrowheads="1"/>
          </p:cNvSpPr>
          <p:nvPr/>
        </p:nvSpPr>
        <p:spPr bwMode="auto">
          <a:xfrm>
            <a:off x="6524625" y="3886200"/>
            <a:ext cx="2095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dirty="0">
                <a:ea typeface="宋体" panose="02010600030101010101" pitchFamily="2" charset="-122"/>
              </a:rPr>
              <a:t>10 Mbps Ethernet,</a:t>
            </a:r>
          </a:p>
          <a:p>
            <a:pPr eaLnBrk="1" hangingPunct="1">
              <a:spcBef>
                <a:spcPct val="0"/>
              </a:spcBef>
              <a:buClrTx/>
              <a:buFontTx/>
              <a:buNone/>
            </a:pPr>
            <a:r>
              <a:rPr lang="en-US" altLang="zh-CN" sz="1800" dirty="0">
                <a:ea typeface="宋体" panose="02010600030101010101" pitchFamily="2" charset="-122"/>
              </a:rPr>
              <a:t>64 byte min. frame</a:t>
            </a:r>
          </a:p>
        </p:txBody>
      </p:sp>
    </p:spTree>
    <p:extLst>
      <p:ext uri="{BB962C8B-B14F-4D97-AF65-F5344CB8AC3E}">
        <p14:creationId xmlns:p14="http://schemas.microsoft.com/office/powerpoint/2010/main" val="21646565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Classic Ethernet – Bandwidth sharing</a:t>
            </a:r>
            <a:endParaRPr lang="zh-CN" altLang="en-US" dirty="0"/>
          </a:p>
        </p:txBody>
      </p:sp>
      <p:sp>
        <p:nvSpPr>
          <p:cNvPr id="3" name="内容占位符 2"/>
          <p:cNvSpPr>
            <a:spLocks noGrp="1"/>
          </p:cNvSpPr>
          <p:nvPr>
            <p:ph idx="1"/>
          </p:nvPr>
        </p:nvSpPr>
        <p:spPr/>
        <p:txBody>
          <a:bodyPr/>
          <a:lstStyle/>
          <a:p>
            <a:endParaRPr lang="zh-CN"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239" y="1392731"/>
            <a:ext cx="4370388" cy="230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5439" y="4288331"/>
            <a:ext cx="3946525" cy="192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12858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Collision domains</a:t>
            </a:r>
            <a:endParaRPr lang="zh-CN" altLang="en-US" dirty="0"/>
          </a:p>
        </p:txBody>
      </p:sp>
      <p:sp>
        <p:nvSpPr>
          <p:cNvPr id="3" name="内容占位符 2"/>
          <p:cNvSpPr>
            <a:spLocks noGrp="1"/>
          </p:cNvSpPr>
          <p:nvPr>
            <p:ph idx="1"/>
          </p:nvPr>
        </p:nvSpPr>
        <p:spPr/>
        <p:txBody>
          <a:bodyPr/>
          <a:lstStyle/>
          <a:p>
            <a:endParaRPr lang="zh-CN" altLang="en-US"/>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925" y="1153124"/>
            <a:ext cx="7639050" cy="135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949" y="2688978"/>
            <a:ext cx="4697412"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6152139" y="3587587"/>
            <a:ext cx="2309473" cy="1015663"/>
          </a:xfrm>
          <a:prstGeom prst="rect">
            <a:avLst/>
          </a:prstGeom>
        </p:spPr>
        <p:txBody>
          <a:bodyPr wrap="square">
            <a:spAutoFit/>
          </a:bodyPr>
          <a:lstStyle/>
          <a:p>
            <a:r>
              <a:rPr lang="en-US" altLang="zh-CN" sz="2000" dirty="0">
                <a:solidFill>
                  <a:srgbClr val="0000FF"/>
                </a:solidFill>
              </a:rPr>
              <a:t>A</a:t>
            </a:r>
            <a:r>
              <a:rPr lang="zh-CN" altLang="en-US" sz="2000" dirty="0">
                <a:solidFill>
                  <a:srgbClr val="0000FF"/>
                </a:solidFill>
              </a:rPr>
              <a:t> bridge is the separation of the collision domain</a:t>
            </a:r>
          </a:p>
        </p:txBody>
      </p:sp>
    </p:spTree>
    <p:extLst>
      <p:ext uri="{BB962C8B-B14F-4D97-AF65-F5344CB8AC3E}">
        <p14:creationId xmlns:p14="http://schemas.microsoft.com/office/powerpoint/2010/main" val="15664281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Full-duplex Switched Ethernet</a:t>
            </a:r>
            <a:endParaRPr lang="zh-CN" altLang="en-US" dirty="0"/>
          </a:p>
        </p:txBody>
      </p:sp>
      <p:sp>
        <p:nvSpPr>
          <p:cNvPr id="3" name="内容占位符 2"/>
          <p:cNvSpPr>
            <a:spLocks noGrp="1"/>
          </p:cNvSpPr>
          <p:nvPr>
            <p:ph idx="1"/>
          </p:nvPr>
        </p:nvSpPr>
        <p:spPr/>
        <p:txBody>
          <a:bodyPr/>
          <a:lstStyle/>
          <a:p>
            <a:endParaRPr lang="zh-CN"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15" y="1268307"/>
            <a:ext cx="5528647" cy="271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3385" y="3747575"/>
            <a:ext cx="4651228" cy="2634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21708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Switched Ethernet (1 of 2)</a:t>
            </a:r>
          </a:p>
        </p:txBody>
      </p:sp>
      <p:sp>
        <p:nvSpPr>
          <p:cNvPr id="5" name="Text Placeholder 4"/>
          <p:cNvSpPr>
            <a:spLocks noGrp="1"/>
          </p:cNvSpPr>
          <p:nvPr>
            <p:ph type="body" idx="1"/>
          </p:nvPr>
        </p:nvSpPr>
        <p:spPr>
          <a:xfrm>
            <a:off x="457200" y="5451804"/>
            <a:ext cx="8229600" cy="1018367"/>
          </a:xfrm>
        </p:spPr>
        <p:txBody>
          <a:bodyPr/>
          <a:lstStyle/>
          <a:p>
            <a:pPr algn="ctr"/>
            <a:r>
              <a:rPr lang="en-US" altLang="en-US" dirty="0"/>
              <a:t>(a) Hub. (b) Switch.</a:t>
            </a:r>
          </a:p>
        </p:txBody>
      </p:sp>
      <p:pic>
        <p:nvPicPr>
          <p:cNvPr id="3" name="Picture Placeholder 2" descr="Figure 4-17. (a) Hub. (b) Switch."/>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65437" y="3040318"/>
            <a:ext cx="7813126" cy="2920669"/>
          </a:xfrm>
        </p:spPr>
      </p:pic>
      <p:sp>
        <p:nvSpPr>
          <p:cNvPr id="4" name="矩形 3">
            <a:extLst>
              <a:ext uri="{FF2B5EF4-FFF2-40B4-BE49-F238E27FC236}">
                <a16:creationId xmlns:a16="http://schemas.microsoft.com/office/drawing/2014/main" id="{846BA683-E11F-4DCC-BE69-54AD0C886B89}"/>
              </a:ext>
            </a:extLst>
          </p:cNvPr>
          <p:cNvSpPr/>
          <p:nvPr/>
        </p:nvSpPr>
        <p:spPr>
          <a:xfrm>
            <a:off x="994430" y="1823248"/>
            <a:ext cx="3439784" cy="707886"/>
          </a:xfrm>
          <a:prstGeom prst="rect">
            <a:avLst/>
          </a:prstGeom>
        </p:spPr>
        <p:txBody>
          <a:bodyPr wrap="square">
            <a:spAutoFit/>
          </a:bodyPr>
          <a:lstStyle/>
          <a:p>
            <a:pPr lvl="1"/>
            <a:r>
              <a:rPr lang="en-US" altLang="zh-CN" sz="2000" b="1" dirty="0">
                <a:ea typeface="宋体" panose="02010600030101010101" pitchFamily="2" charset="-122"/>
              </a:rPr>
              <a:t>Hubs</a:t>
            </a:r>
            <a:r>
              <a:rPr lang="en-US" altLang="zh-CN" sz="2000" dirty="0">
                <a:ea typeface="宋体" panose="02010600030101010101" pitchFamily="2" charset="-122"/>
              </a:rPr>
              <a:t> wire all lines into a single CSMA/CD domain</a:t>
            </a:r>
          </a:p>
        </p:txBody>
      </p:sp>
      <p:sp>
        <p:nvSpPr>
          <p:cNvPr id="6" name="矩形 5">
            <a:extLst>
              <a:ext uri="{FF2B5EF4-FFF2-40B4-BE49-F238E27FC236}">
                <a16:creationId xmlns:a16="http://schemas.microsoft.com/office/drawing/2014/main" id="{42F18317-A4AC-4FC2-8BFD-EB7A882BBABC}"/>
              </a:ext>
            </a:extLst>
          </p:cNvPr>
          <p:cNvSpPr/>
          <p:nvPr/>
        </p:nvSpPr>
        <p:spPr>
          <a:xfrm>
            <a:off x="4709788" y="1304810"/>
            <a:ext cx="4246323" cy="1815882"/>
          </a:xfrm>
          <a:prstGeom prst="rect">
            <a:avLst/>
          </a:prstGeom>
        </p:spPr>
        <p:txBody>
          <a:bodyPr wrap="square">
            <a:spAutoFit/>
          </a:bodyPr>
          <a:lstStyle/>
          <a:p>
            <a:pPr lvl="1"/>
            <a:r>
              <a:rPr lang="en-US" altLang="zh-CN" sz="2000" b="1" dirty="0">
                <a:ea typeface="宋体" panose="02010600030101010101" pitchFamily="2" charset="-122"/>
              </a:rPr>
              <a:t>Switches</a:t>
            </a:r>
            <a:r>
              <a:rPr lang="en-US" altLang="zh-CN" sz="2000" dirty="0">
                <a:ea typeface="宋体" panose="02010600030101010101" pitchFamily="2" charset="-122"/>
              </a:rPr>
              <a:t> isolate each port to a separate domain</a:t>
            </a:r>
          </a:p>
          <a:p>
            <a:pPr marL="285750" lvl="2" indent="-285750">
              <a:buFont typeface="Arial" panose="020B0604020202020204" pitchFamily="34" charset="0"/>
              <a:buChar char="•"/>
            </a:pPr>
            <a:r>
              <a:rPr lang="en-US" altLang="zh-CN" sz="1800" dirty="0">
                <a:ea typeface="宋体" panose="02010600030101010101" pitchFamily="2" charset="-122"/>
              </a:rPr>
              <a:t>Much greater throughput for multiple ports</a:t>
            </a:r>
          </a:p>
          <a:p>
            <a:pPr marL="285750" lvl="2" indent="-285750">
              <a:buFont typeface="Arial" panose="020B0604020202020204" pitchFamily="34" charset="0"/>
              <a:buChar char="•"/>
            </a:pPr>
            <a:r>
              <a:rPr lang="en-US" altLang="zh-CN" sz="1800" dirty="0">
                <a:ea typeface="宋体" panose="02010600030101010101" pitchFamily="2" charset="-122"/>
              </a:rPr>
              <a:t>No need for CSMA/CD with full-duplex lines</a:t>
            </a:r>
          </a:p>
        </p:txBody>
      </p:sp>
    </p:spTree>
    <p:extLst>
      <p:ext uri="{BB962C8B-B14F-4D97-AF65-F5344CB8AC3E}">
        <p14:creationId xmlns:p14="http://schemas.microsoft.com/office/powerpoint/2010/main" val="30144842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Switched Ethernet (2 of 2)</a:t>
            </a:r>
          </a:p>
        </p:txBody>
      </p:sp>
      <p:sp>
        <p:nvSpPr>
          <p:cNvPr id="5" name="Text Placeholder 4"/>
          <p:cNvSpPr>
            <a:spLocks noGrp="1"/>
          </p:cNvSpPr>
          <p:nvPr>
            <p:ph type="body" idx="1"/>
          </p:nvPr>
        </p:nvSpPr>
        <p:spPr>
          <a:xfrm>
            <a:off x="365776" y="5276440"/>
            <a:ext cx="8229600" cy="1018367"/>
          </a:xfrm>
        </p:spPr>
        <p:txBody>
          <a:bodyPr/>
          <a:lstStyle/>
          <a:p>
            <a:pPr algn="ctr"/>
            <a:r>
              <a:rPr lang="en-US" altLang="en-US" dirty="0"/>
              <a:t>An Ethernet switch</a:t>
            </a:r>
          </a:p>
        </p:txBody>
      </p:sp>
      <p:pic>
        <p:nvPicPr>
          <p:cNvPr id="3" name="Picture Placeholder 2" descr="Figure 4-18. An Ethernet switch."/>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32564" y="3810244"/>
            <a:ext cx="7696024" cy="1975379"/>
          </a:xfrm>
        </p:spPr>
      </p:pic>
      <p:sp>
        <p:nvSpPr>
          <p:cNvPr id="4" name="矩形 3">
            <a:extLst>
              <a:ext uri="{FF2B5EF4-FFF2-40B4-BE49-F238E27FC236}">
                <a16:creationId xmlns:a16="http://schemas.microsoft.com/office/drawing/2014/main" id="{55CCC16B-9370-45BB-91F4-EC911D34E7B2}"/>
              </a:ext>
            </a:extLst>
          </p:cNvPr>
          <p:cNvSpPr/>
          <p:nvPr/>
        </p:nvSpPr>
        <p:spPr>
          <a:xfrm>
            <a:off x="776614" y="1552419"/>
            <a:ext cx="7818762" cy="1200329"/>
          </a:xfrm>
          <a:prstGeom prst="rect">
            <a:avLst/>
          </a:prstGeom>
        </p:spPr>
        <p:txBody>
          <a:bodyPr wrap="square">
            <a:spAutoFit/>
          </a:bodyPr>
          <a:lstStyle/>
          <a:p>
            <a:r>
              <a:rPr lang="en-US" altLang="zh-CN" sz="2400" dirty="0">
                <a:ea typeface="宋体" panose="02010600030101010101" pitchFamily="2" charset="-122"/>
              </a:rPr>
              <a:t>Switches can be wired to computers, hubs and switches</a:t>
            </a:r>
          </a:p>
          <a:p>
            <a:pPr marL="342900" lvl="1" indent="-342900">
              <a:buFont typeface="Arial" panose="020B0604020202020204" pitchFamily="34" charset="0"/>
              <a:buChar char="•"/>
            </a:pPr>
            <a:r>
              <a:rPr lang="en-US" altLang="zh-CN" sz="2400" dirty="0">
                <a:ea typeface="宋体" panose="02010600030101010101" pitchFamily="2" charset="-122"/>
              </a:rPr>
              <a:t>Hubs concentrate traffic from computers </a:t>
            </a:r>
          </a:p>
          <a:p>
            <a:pPr marL="342900" lvl="1" indent="-342900">
              <a:buFont typeface="Arial" panose="020B0604020202020204" pitchFamily="34" charset="0"/>
              <a:buChar char="•"/>
            </a:pPr>
            <a:r>
              <a:rPr lang="en-US" altLang="zh-CN" sz="2400" dirty="0">
                <a:ea typeface="宋体" panose="02010600030101010101" pitchFamily="2" charset="-122"/>
              </a:rPr>
              <a:t>More on how to switch frames the in 4.8 </a:t>
            </a:r>
            <a:endParaRPr lang="zh-CN" altLang="en-US" sz="2400" dirty="0"/>
          </a:p>
        </p:txBody>
      </p:sp>
    </p:spTree>
    <p:extLst>
      <p:ext uri="{BB962C8B-B14F-4D97-AF65-F5344CB8AC3E}">
        <p14:creationId xmlns:p14="http://schemas.microsoft.com/office/powerpoint/2010/main" val="36611819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Ethernet</a:t>
            </a:r>
          </a:p>
        </p:txBody>
      </p:sp>
      <p:sp>
        <p:nvSpPr>
          <p:cNvPr id="5" name="Text Placeholder 4"/>
          <p:cNvSpPr>
            <a:spLocks noGrp="1"/>
          </p:cNvSpPr>
          <p:nvPr>
            <p:ph type="body" idx="1"/>
          </p:nvPr>
        </p:nvSpPr>
        <p:spPr/>
        <p:txBody>
          <a:bodyPr/>
          <a:lstStyle/>
          <a:p>
            <a:pPr algn="ctr"/>
            <a:r>
              <a:rPr lang="en-US" dirty="0"/>
              <a:t>The original fast Ethernet cabling</a:t>
            </a:r>
            <a:endParaRPr lang="en-US" altLang="en-US" dirty="0"/>
          </a:p>
        </p:txBody>
      </p:sp>
      <p:pic>
        <p:nvPicPr>
          <p:cNvPr id="14" name="Picture 13">
            <a:extLst>
              <a:ext uri="{FF2B5EF4-FFF2-40B4-BE49-F238E27FC236}">
                <a16:creationId xmlns:a16="http://schemas.microsoft.com/office/drawing/2014/main" id="{71078ED3-92B1-F447-B46E-3C72DCF2089A}"/>
              </a:ext>
            </a:extLst>
          </p:cNvPr>
          <p:cNvPicPr>
            <a:picLocks noChangeAspect="1"/>
          </p:cNvPicPr>
          <p:nvPr/>
        </p:nvPicPr>
        <p:blipFill>
          <a:blip r:embed="rId3"/>
          <a:stretch>
            <a:fillRect/>
          </a:stretch>
        </p:blipFill>
        <p:spPr>
          <a:xfrm>
            <a:off x="268941" y="3722390"/>
            <a:ext cx="8606118" cy="1613264"/>
          </a:xfrm>
          <a:prstGeom prst="rect">
            <a:avLst/>
          </a:prstGeom>
        </p:spPr>
      </p:pic>
      <p:sp>
        <p:nvSpPr>
          <p:cNvPr id="4" name="文本框 3">
            <a:extLst>
              <a:ext uri="{FF2B5EF4-FFF2-40B4-BE49-F238E27FC236}">
                <a16:creationId xmlns:a16="http://schemas.microsoft.com/office/drawing/2014/main" id="{12406E57-04BB-8B1A-1CB3-3C28FF9230F0}"/>
              </a:ext>
            </a:extLst>
          </p:cNvPr>
          <p:cNvSpPr txBox="1"/>
          <p:nvPr/>
        </p:nvSpPr>
        <p:spPr>
          <a:xfrm>
            <a:off x="633845" y="1522346"/>
            <a:ext cx="7946133" cy="1938992"/>
          </a:xfrm>
          <a:prstGeom prst="rect">
            <a:avLst/>
          </a:prstGeom>
          <a:noFill/>
        </p:spPr>
        <p:txBody>
          <a:bodyPr wrap="square">
            <a:spAutoFit/>
          </a:bodyPr>
          <a:lstStyle/>
          <a:p>
            <a:r>
              <a:rPr lang="en-US" altLang="zh-CN" sz="2400" dirty="0">
                <a:ea typeface="宋体" panose="02010600030101010101" pitchFamily="2" charset="-122"/>
              </a:rPr>
              <a:t>Fast Ethernet extended Ethernet from 10 to 100 Mbps</a:t>
            </a:r>
          </a:p>
          <a:p>
            <a:pPr marL="342900" lvl="1" indent="-342900">
              <a:buFont typeface="Arial" panose="020B0604020202020204" pitchFamily="34" charset="0"/>
              <a:buChar char="•"/>
            </a:pPr>
            <a:r>
              <a:rPr lang="en-US" altLang="zh-CN" sz="2400" dirty="0">
                <a:ea typeface="宋体" panose="02010600030101010101" pitchFamily="2" charset="-122"/>
              </a:rPr>
              <a:t>The MAC sublayer was left unchanged.</a:t>
            </a:r>
          </a:p>
          <a:p>
            <a:pPr marL="342900" lvl="1" indent="-342900">
              <a:buFont typeface="Arial" panose="020B0604020202020204" pitchFamily="34" charset="0"/>
              <a:buChar char="•"/>
            </a:pPr>
            <a:r>
              <a:rPr lang="en-US" altLang="zh-CN" sz="2400" dirty="0">
                <a:ea typeface="宋体" panose="02010600030101010101" pitchFamily="2" charset="-122"/>
              </a:rPr>
              <a:t>To keep the minimum size of the frame, the maximum length of the network should be 10 times shorter</a:t>
            </a:r>
          </a:p>
          <a:p>
            <a:pPr marL="342900" lvl="1" indent="-342900">
              <a:buFont typeface="Arial" panose="020B0604020202020204" pitchFamily="34" charset="0"/>
              <a:buChar char="•"/>
            </a:pPr>
            <a:r>
              <a:rPr lang="en-US" altLang="zh-CN" sz="2400" dirty="0">
                <a:ea typeface="宋体" panose="02010600030101010101" pitchFamily="2" charset="-122"/>
              </a:rPr>
              <a:t>Twisted pair (with Cat 5) dominated the market</a:t>
            </a:r>
          </a:p>
        </p:txBody>
      </p:sp>
    </p:spTree>
    <p:extLst>
      <p:ext uri="{BB962C8B-B14F-4D97-AF65-F5344CB8AC3E}">
        <p14:creationId xmlns:p14="http://schemas.microsoft.com/office/powerpoint/2010/main" val="14153700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Encoding for fast Ethernet</a:t>
            </a:r>
            <a:endParaRPr lang="zh-CN" altLang="en-US" dirty="0"/>
          </a:p>
        </p:txBody>
      </p:sp>
      <p:sp>
        <p:nvSpPr>
          <p:cNvPr id="3" name="内容占位符 2"/>
          <p:cNvSpPr>
            <a:spLocks noGrp="1"/>
          </p:cNvSpPr>
          <p:nvPr>
            <p:ph idx="1"/>
          </p:nvPr>
        </p:nvSpPr>
        <p:spPr/>
        <p:txBody>
          <a:bodyPr/>
          <a:lstStyle/>
          <a:p>
            <a:endParaRPr lang="zh-CN" alt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789" y="1330038"/>
            <a:ext cx="3068358" cy="256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8152" y="1330038"/>
            <a:ext cx="3068357" cy="2547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2681" y="3954464"/>
            <a:ext cx="3156107" cy="2557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3885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 for Dynamic Channel Allocation</a:t>
            </a:r>
          </a:p>
        </p:txBody>
      </p:sp>
      <p:sp>
        <p:nvSpPr>
          <p:cNvPr id="3" name="Text Placeholder 2"/>
          <p:cNvSpPr>
            <a:spLocks noGrp="1"/>
          </p:cNvSpPr>
          <p:nvPr>
            <p:ph type="body" idx="1"/>
          </p:nvPr>
        </p:nvSpPr>
        <p:spPr/>
        <p:txBody>
          <a:bodyPr/>
          <a:lstStyle/>
          <a:p>
            <a:r>
              <a:rPr lang="en-US" dirty="0"/>
              <a:t>Independent traffic</a:t>
            </a:r>
          </a:p>
          <a:p>
            <a:r>
              <a:rPr lang="en-US" dirty="0"/>
              <a:t>Single channel</a:t>
            </a:r>
          </a:p>
          <a:p>
            <a:r>
              <a:rPr lang="en-US" dirty="0"/>
              <a:t>Observable collisions</a:t>
            </a:r>
          </a:p>
          <a:p>
            <a:r>
              <a:rPr lang="en-US" dirty="0"/>
              <a:t>Continuous or slotted time</a:t>
            </a:r>
          </a:p>
          <a:p>
            <a:r>
              <a:rPr lang="en-US" dirty="0"/>
              <a:t>Carrier sense or no carrier sense</a:t>
            </a:r>
          </a:p>
        </p:txBody>
      </p:sp>
    </p:spTree>
    <p:extLst>
      <p:ext uri="{BB962C8B-B14F-4D97-AF65-F5344CB8AC3E}">
        <p14:creationId xmlns:p14="http://schemas.microsoft.com/office/powerpoint/2010/main" val="20178519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Gigabit Ethernet</a:t>
            </a:r>
          </a:p>
        </p:txBody>
      </p:sp>
      <p:sp>
        <p:nvSpPr>
          <p:cNvPr id="5" name="Text Placeholder 4"/>
          <p:cNvSpPr>
            <a:spLocks noGrp="1"/>
          </p:cNvSpPr>
          <p:nvPr>
            <p:ph type="body" idx="1"/>
          </p:nvPr>
        </p:nvSpPr>
        <p:spPr>
          <a:xfrm>
            <a:off x="457200" y="5503333"/>
            <a:ext cx="8229600" cy="566005"/>
          </a:xfrm>
        </p:spPr>
        <p:txBody>
          <a:bodyPr/>
          <a:lstStyle/>
          <a:p>
            <a:pPr algn="ctr"/>
            <a:r>
              <a:rPr lang="en-US" altLang="en-US" dirty="0"/>
              <a:t>(a) A two-station Ethernet. (b) A </a:t>
            </a:r>
            <a:r>
              <a:rPr lang="en-US" altLang="en-US" dirty="0" err="1"/>
              <a:t>multistation</a:t>
            </a:r>
            <a:r>
              <a:rPr lang="en-US" altLang="en-US" dirty="0"/>
              <a:t> Ethernet.</a:t>
            </a:r>
          </a:p>
        </p:txBody>
      </p:sp>
      <p:pic>
        <p:nvPicPr>
          <p:cNvPr id="3" name="Picture Placeholder 2" descr="Figure 4-20. (a) A two-station Ethernet. (b) A multistation Ethernet."/>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86749" y="2470632"/>
            <a:ext cx="7770502" cy="2951586"/>
          </a:xfrm>
        </p:spPr>
      </p:pic>
      <p:sp>
        <p:nvSpPr>
          <p:cNvPr id="6" name="文本框 5">
            <a:extLst>
              <a:ext uri="{FF2B5EF4-FFF2-40B4-BE49-F238E27FC236}">
                <a16:creationId xmlns:a16="http://schemas.microsoft.com/office/drawing/2014/main" id="{B147E26D-93F7-2B6A-F6FD-0A6C55C24107}"/>
              </a:ext>
            </a:extLst>
          </p:cNvPr>
          <p:cNvSpPr txBox="1"/>
          <p:nvPr/>
        </p:nvSpPr>
        <p:spPr>
          <a:xfrm>
            <a:off x="686748" y="1435782"/>
            <a:ext cx="8093569" cy="830997"/>
          </a:xfrm>
          <a:prstGeom prst="rect">
            <a:avLst/>
          </a:prstGeom>
          <a:noFill/>
        </p:spPr>
        <p:txBody>
          <a:bodyPr wrap="square">
            <a:spAutoFit/>
          </a:bodyPr>
          <a:lstStyle/>
          <a:p>
            <a:r>
              <a:rPr lang="en-US" altLang="zh-CN" sz="2400" dirty="0">
                <a:ea typeface="宋体" panose="02010600030101010101" pitchFamily="2" charset="-122"/>
              </a:rPr>
              <a:t>Switched Gigabit Ethernet is now the garden variety</a:t>
            </a:r>
          </a:p>
          <a:p>
            <a:pPr marL="342900" lvl="1" indent="-342900">
              <a:buFont typeface="Arial" panose="020B0604020202020204" pitchFamily="34" charset="0"/>
              <a:buChar char="•"/>
            </a:pPr>
            <a:r>
              <a:rPr lang="en-US" altLang="zh-CN" sz="2400" dirty="0">
                <a:ea typeface="宋体" panose="02010600030101010101" pitchFamily="2" charset="-122"/>
              </a:rPr>
              <a:t>With full-duplex lines between computers/switches</a:t>
            </a:r>
          </a:p>
        </p:txBody>
      </p:sp>
    </p:spTree>
    <p:extLst>
      <p:ext uri="{BB962C8B-B14F-4D97-AF65-F5344CB8AC3E}">
        <p14:creationId xmlns:p14="http://schemas.microsoft.com/office/powerpoint/2010/main" val="31850408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p:txBody>
          <a:bodyPr/>
          <a:lstStyle/>
          <a:p>
            <a:r>
              <a:rPr lang="en-US" altLang="zh-CN" dirty="0"/>
              <a:t>The address length, the frame format, and the maximum and minimum frame length are kept the same.</a:t>
            </a:r>
          </a:p>
          <a:p>
            <a:r>
              <a:rPr lang="en-US" altLang="zh-CN" dirty="0"/>
              <a:t>To achieve a data rate of 1 </a:t>
            </a:r>
            <a:r>
              <a:rPr lang="en-US" altLang="zh-CN" dirty="0" err="1"/>
              <a:t>Gbps</a:t>
            </a:r>
            <a:r>
              <a:rPr lang="en-US" altLang="zh-CN" dirty="0"/>
              <a:t>, this was no longer possible to keep the MAC sublayer untouched.</a:t>
            </a:r>
          </a:p>
          <a:p>
            <a:r>
              <a:rPr lang="en-US" altLang="zh-CN" dirty="0"/>
              <a:t>Gigabit Ethernet has two distinctive approaches for medium access: </a:t>
            </a:r>
          </a:p>
          <a:p>
            <a:pPr lvl="1"/>
            <a:r>
              <a:rPr lang="en-US" altLang="zh-CN" dirty="0">
                <a:solidFill>
                  <a:srgbClr val="0000FF"/>
                </a:solidFill>
              </a:rPr>
              <a:t>half-duplex</a:t>
            </a:r>
            <a:r>
              <a:rPr lang="en-US" altLang="zh-CN" dirty="0"/>
              <a:t>: used with a hub. CSMA/CD required. The maximum distance is 100 times less than that in classic Ethernet (2500m</a:t>
            </a:r>
            <a:r>
              <a:rPr lang="en-US" altLang="zh-CN" dirty="0">
                <a:sym typeface="Wingdings" panose="05000000000000000000" pitchFamily="2" charset="2"/>
              </a:rPr>
              <a:t></a:t>
            </a:r>
            <a:r>
              <a:rPr lang="en-US" altLang="zh-CN" dirty="0"/>
              <a:t>25m).</a:t>
            </a:r>
          </a:p>
          <a:p>
            <a:pPr lvl="1"/>
            <a:r>
              <a:rPr lang="en-US" altLang="zh-CN" dirty="0">
                <a:solidFill>
                  <a:srgbClr val="0000FF"/>
                </a:solidFill>
              </a:rPr>
              <a:t>full-duplex</a:t>
            </a:r>
            <a:r>
              <a:rPr lang="en-US" altLang="zh-CN" dirty="0"/>
              <a:t>: </a:t>
            </a:r>
            <a:r>
              <a:rPr lang="en-US" altLang="zh-CN" dirty="0">
                <a:solidFill>
                  <a:srgbClr val="0000FF"/>
                </a:solidFill>
              </a:rPr>
              <a:t>“normal” mode</a:t>
            </a:r>
            <a:r>
              <a:rPr lang="en-US" altLang="zh-CN" dirty="0"/>
              <a:t>. Used in central switch. buffered. No contention, no CSMA/CD</a:t>
            </a:r>
          </a:p>
        </p:txBody>
      </p:sp>
      <p:sp>
        <p:nvSpPr>
          <p:cNvPr id="2" name="标题 1"/>
          <p:cNvSpPr>
            <a:spLocks noGrp="1"/>
          </p:cNvSpPr>
          <p:nvPr>
            <p:ph type="title"/>
          </p:nvPr>
        </p:nvSpPr>
        <p:spPr/>
        <p:txBody>
          <a:bodyPr/>
          <a:lstStyle/>
          <a:p>
            <a:r>
              <a:rPr lang="en-US" altLang="zh-CN" sz="3600" dirty="0">
                <a:ea typeface="宋体" panose="02010600030101010101" pitchFamily="2" charset="-122"/>
              </a:rPr>
              <a:t>Gigabit </a:t>
            </a:r>
            <a:r>
              <a:rPr lang="en-US" altLang="zh-CN" sz="3600" dirty="0"/>
              <a:t>Ethernet </a:t>
            </a:r>
            <a:r>
              <a:rPr lang="en-US" altLang="zh-CN" sz="3600" dirty="0">
                <a:ea typeface="宋体" panose="02010600030101010101" pitchFamily="2" charset="-122"/>
              </a:rPr>
              <a:t>– operation mode</a:t>
            </a:r>
            <a:endParaRPr lang="zh-CN" altLang="en-US" sz="3600" dirty="0"/>
          </a:p>
        </p:txBody>
      </p:sp>
    </p:spTree>
    <p:extLst>
      <p:ext uri="{BB962C8B-B14F-4D97-AF65-F5344CB8AC3E}">
        <p14:creationId xmlns:p14="http://schemas.microsoft.com/office/powerpoint/2010/main" val="38187227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p:txBody>
          <a:bodyPr/>
          <a:lstStyle/>
          <a:p>
            <a:r>
              <a:rPr lang="en-US" altLang="zh-CN" dirty="0"/>
              <a:t>Two features to the standard to increase the radius:</a:t>
            </a:r>
          </a:p>
          <a:p>
            <a:pPr marL="342900" indent="-342900">
              <a:buFont typeface="Arial" panose="020B0604020202020204" pitchFamily="34" charset="0"/>
              <a:buChar char="•"/>
            </a:pPr>
            <a:r>
              <a:rPr lang="en-US" altLang="zh-CN" dirty="0">
                <a:solidFill>
                  <a:srgbClr val="0000FF"/>
                </a:solidFill>
              </a:rPr>
              <a:t>Carrier extension</a:t>
            </a:r>
            <a:r>
              <a:rPr lang="en-US" altLang="zh-CN" dirty="0"/>
              <a:t>: tells the hardware to add its own padding after the normal frame(64 bytes) to extend the frame to 512 bytes. </a:t>
            </a:r>
          </a:p>
          <a:p>
            <a:pPr marL="342900" indent="-342900">
              <a:buFont typeface="Arial" panose="020B0604020202020204" pitchFamily="34" charset="0"/>
              <a:buChar char="•"/>
            </a:pPr>
            <a:r>
              <a:rPr lang="en-US" altLang="zh-CN" dirty="0">
                <a:solidFill>
                  <a:srgbClr val="0000FF"/>
                </a:solidFill>
              </a:rPr>
              <a:t>Frame bursting</a:t>
            </a:r>
            <a:r>
              <a:rPr lang="en-US" altLang="zh-CN" dirty="0"/>
              <a:t>: allows a sender to transmit a concatenated sequence of multiple frames in a single transmission.</a:t>
            </a:r>
          </a:p>
          <a:p>
            <a:r>
              <a:rPr lang="en-US" altLang="zh-CN" dirty="0"/>
              <a:t>These two features extend the radius of the network to 200 meters.</a:t>
            </a:r>
          </a:p>
          <a:p>
            <a:endParaRPr lang="zh-CN" altLang="en-US" dirty="0"/>
          </a:p>
        </p:txBody>
      </p:sp>
      <p:sp>
        <p:nvSpPr>
          <p:cNvPr id="2" name="标题 1"/>
          <p:cNvSpPr>
            <a:spLocks noGrp="1"/>
          </p:cNvSpPr>
          <p:nvPr>
            <p:ph type="title"/>
          </p:nvPr>
        </p:nvSpPr>
        <p:spPr/>
        <p:txBody>
          <a:bodyPr/>
          <a:lstStyle/>
          <a:p>
            <a:r>
              <a:rPr lang="en-US" altLang="zh-CN" sz="3600" dirty="0">
                <a:ea typeface="宋体" panose="02010600030101010101" pitchFamily="2" charset="-122"/>
              </a:rPr>
              <a:t>Gigabit </a:t>
            </a:r>
            <a:r>
              <a:rPr lang="en-US" altLang="zh-CN" sz="3600" dirty="0"/>
              <a:t>Ethernet </a:t>
            </a:r>
            <a:r>
              <a:rPr lang="en-US" altLang="zh-CN" sz="3600" dirty="0">
                <a:ea typeface="宋体" panose="02010600030101010101" pitchFamily="2" charset="-122"/>
              </a:rPr>
              <a:t>– network radius</a:t>
            </a:r>
            <a:endParaRPr lang="zh-CN" altLang="en-US" sz="3600" dirty="0"/>
          </a:p>
        </p:txBody>
      </p:sp>
    </p:spTree>
    <p:extLst>
      <p:ext uri="{BB962C8B-B14F-4D97-AF65-F5344CB8AC3E}">
        <p14:creationId xmlns:p14="http://schemas.microsoft.com/office/powerpoint/2010/main" val="34364750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Gigabit Ethernet -implementation</a:t>
            </a:r>
          </a:p>
        </p:txBody>
      </p:sp>
      <p:sp>
        <p:nvSpPr>
          <p:cNvPr id="5" name="Text Placeholder 4"/>
          <p:cNvSpPr>
            <a:spLocks noGrp="1"/>
          </p:cNvSpPr>
          <p:nvPr>
            <p:ph type="body" idx="1"/>
          </p:nvPr>
        </p:nvSpPr>
        <p:spPr/>
        <p:txBody>
          <a:bodyPr/>
          <a:lstStyle/>
          <a:p>
            <a:pPr algn="ctr"/>
            <a:r>
              <a:rPr lang="en-US" altLang="en-US" dirty="0"/>
              <a:t>Gigabit Ethernet cabling</a:t>
            </a:r>
          </a:p>
        </p:txBody>
      </p:sp>
      <p:pic>
        <p:nvPicPr>
          <p:cNvPr id="14" name="Picture 13">
            <a:extLst>
              <a:ext uri="{FF2B5EF4-FFF2-40B4-BE49-F238E27FC236}">
                <a16:creationId xmlns:a16="http://schemas.microsoft.com/office/drawing/2014/main" id="{9E0A2280-A670-924F-8F7F-C04FB4F836B8}"/>
              </a:ext>
            </a:extLst>
          </p:cNvPr>
          <p:cNvPicPr>
            <a:picLocks noChangeAspect="1"/>
          </p:cNvPicPr>
          <p:nvPr/>
        </p:nvPicPr>
        <p:blipFill>
          <a:blip r:embed="rId3"/>
          <a:stretch>
            <a:fillRect/>
          </a:stretch>
        </p:blipFill>
        <p:spPr>
          <a:xfrm>
            <a:off x="0" y="3055451"/>
            <a:ext cx="9144000" cy="1914000"/>
          </a:xfrm>
          <a:prstGeom prst="rect">
            <a:avLst/>
          </a:prstGeom>
        </p:spPr>
      </p:pic>
      <p:sp>
        <p:nvSpPr>
          <p:cNvPr id="4" name="文本框 3">
            <a:extLst>
              <a:ext uri="{FF2B5EF4-FFF2-40B4-BE49-F238E27FC236}">
                <a16:creationId xmlns:a16="http://schemas.microsoft.com/office/drawing/2014/main" id="{E34F69CF-137D-D7B0-7772-B535F1601815}"/>
              </a:ext>
            </a:extLst>
          </p:cNvPr>
          <p:cNvSpPr txBox="1"/>
          <p:nvPr/>
        </p:nvSpPr>
        <p:spPr>
          <a:xfrm>
            <a:off x="619569" y="1939269"/>
            <a:ext cx="7815129" cy="830997"/>
          </a:xfrm>
          <a:prstGeom prst="rect">
            <a:avLst/>
          </a:prstGeom>
          <a:noFill/>
        </p:spPr>
        <p:txBody>
          <a:bodyPr wrap="square">
            <a:spAutoFit/>
          </a:bodyPr>
          <a:lstStyle/>
          <a:p>
            <a:pPr lvl="1"/>
            <a:r>
              <a:rPr lang="en-US" altLang="zh-CN" sz="2400" dirty="0">
                <a:ea typeface="宋体" panose="02010600030101010101" pitchFamily="2" charset="-122"/>
              </a:rPr>
              <a:t>Gigabit Ethernet is commonly run over twisted pair.</a:t>
            </a:r>
          </a:p>
          <a:p>
            <a:endParaRPr lang="en-US" altLang="zh-CN" sz="2400" dirty="0">
              <a:ea typeface="宋体" panose="02010600030101010101" pitchFamily="2" charset="-122"/>
            </a:endParaRPr>
          </a:p>
        </p:txBody>
      </p:sp>
    </p:spTree>
    <p:extLst>
      <p:ext uri="{BB962C8B-B14F-4D97-AF65-F5344CB8AC3E}">
        <p14:creationId xmlns:p14="http://schemas.microsoft.com/office/powerpoint/2010/main" val="3956461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Encoding in Gigabit Ethernet</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353" y="1485406"/>
            <a:ext cx="3849688" cy="313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6966" y="2914840"/>
            <a:ext cx="394652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30696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10-Gigabit Ethernet</a:t>
            </a:r>
          </a:p>
        </p:txBody>
      </p:sp>
      <p:sp>
        <p:nvSpPr>
          <p:cNvPr id="5" name="Text Placeholder 4"/>
          <p:cNvSpPr>
            <a:spLocks noGrp="1"/>
          </p:cNvSpPr>
          <p:nvPr>
            <p:ph type="body" idx="1"/>
          </p:nvPr>
        </p:nvSpPr>
        <p:spPr/>
        <p:txBody>
          <a:bodyPr/>
          <a:lstStyle/>
          <a:p>
            <a:pPr algn="ctr"/>
            <a:r>
              <a:rPr lang="en-US" altLang="en-US" dirty="0"/>
              <a:t>10-Gigabit Ethernet cabling</a:t>
            </a:r>
          </a:p>
        </p:txBody>
      </p:sp>
      <p:pic>
        <p:nvPicPr>
          <p:cNvPr id="14" name="Picture 13">
            <a:extLst>
              <a:ext uri="{FF2B5EF4-FFF2-40B4-BE49-F238E27FC236}">
                <a16:creationId xmlns:a16="http://schemas.microsoft.com/office/drawing/2014/main" id="{F3817ECC-EA19-894F-95A0-5FB5B7FD09C8}"/>
              </a:ext>
            </a:extLst>
          </p:cNvPr>
          <p:cNvPicPr>
            <a:picLocks noChangeAspect="1"/>
          </p:cNvPicPr>
          <p:nvPr/>
        </p:nvPicPr>
        <p:blipFill>
          <a:blip r:embed="rId3"/>
          <a:stretch>
            <a:fillRect/>
          </a:stretch>
        </p:blipFill>
        <p:spPr>
          <a:xfrm>
            <a:off x="591671" y="2426261"/>
            <a:ext cx="7960658" cy="2205966"/>
          </a:xfrm>
          <a:prstGeom prst="rect">
            <a:avLst/>
          </a:prstGeom>
        </p:spPr>
      </p:pic>
      <p:sp>
        <p:nvSpPr>
          <p:cNvPr id="3" name="文本框 2">
            <a:extLst>
              <a:ext uri="{FF2B5EF4-FFF2-40B4-BE49-F238E27FC236}">
                <a16:creationId xmlns:a16="http://schemas.microsoft.com/office/drawing/2014/main" id="{23330CF5-5120-8C51-E224-684AA28DC3A1}"/>
              </a:ext>
            </a:extLst>
          </p:cNvPr>
          <p:cNvSpPr txBox="1"/>
          <p:nvPr/>
        </p:nvSpPr>
        <p:spPr>
          <a:xfrm>
            <a:off x="6185973" y="5287314"/>
            <a:ext cx="2366356" cy="923330"/>
          </a:xfrm>
          <a:prstGeom prst="rect">
            <a:avLst/>
          </a:prstGeom>
          <a:noFill/>
        </p:spPr>
        <p:txBody>
          <a:bodyPr wrap="square">
            <a:spAutoFit/>
          </a:bodyPr>
          <a:lstStyle/>
          <a:p>
            <a:r>
              <a:rPr lang="en-US" altLang="zh-CN" b="0" i="0" dirty="0">
                <a:solidFill>
                  <a:srgbClr val="F73131"/>
                </a:solidFill>
                <a:effectLst/>
                <a:latin typeface="Arial" panose="020B0604020202020204" pitchFamily="34" charset="0"/>
              </a:rPr>
              <a:t>SR</a:t>
            </a:r>
            <a:r>
              <a:rPr lang="zh-CN" altLang="en-US" b="0" i="0" dirty="0">
                <a:solidFill>
                  <a:srgbClr val="333333"/>
                </a:solidFill>
                <a:effectLst/>
                <a:latin typeface="Arial" panose="020B0604020202020204" pitchFamily="34" charset="0"/>
              </a:rPr>
              <a:t>表示短距离</a:t>
            </a:r>
            <a:r>
              <a:rPr lang="en-US" altLang="zh-CN" b="0" i="0" dirty="0">
                <a:solidFill>
                  <a:srgbClr val="333333"/>
                </a:solidFill>
                <a:effectLst/>
                <a:latin typeface="Arial" panose="020B0604020202020204" pitchFamily="34" charset="0"/>
              </a:rPr>
              <a:t>,</a:t>
            </a:r>
          </a:p>
          <a:p>
            <a:r>
              <a:rPr lang="en-US" altLang="zh-CN" b="0" i="0" dirty="0">
                <a:solidFill>
                  <a:srgbClr val="F73131"/>
                </a:solidFill>
                <a:effectLst/>
                <a:latin typeface="Arial" panose="020B0604020202020204" pitchFamily="34" charset="0"/>
              </a:rPr>
              <a:t>LR</a:t>
            </a:r>
            <a:r>
              <a:rPr lang="zh-CN" altLang="en-US" b="0" i="0" dirty="0">
                <a:solidFill>
                  <a:srgbClr val="333333"/>
                </a:solidFill>
                <a:effectLst/>
                <a:latin typeface="Arial" panose="020B0604020202020204" pitchFamily="34" charset="0"/>
              </a:rPr>
              <a:t>表示长距离</a:t>
            </a:r>
            <a:r>
              <a:rPr lang="en-US" altLang="zh-CN" b="0" i="0" dirty="0">
                <a:solidFill>
                  <a:srgbClr val="333333"/>
                </a:solidFill>
                <a:effectLst/>
                <a:latin typeface="Arial" panose="020B0604020202020204" pitchFamily="34" charset="0"/>
              </a:rPr>
              <a:t>, </a:t>
            </a:r>
          </a:p>
          <a:p>
            <a:r>
              <a:rPr lang="en-US" altLang="zh-CN" b="0" i="0" dirty="0">
                <a:solidFill>
                  <a:srgbClr val="F73131"/>
                </a:solidFill>
                <a:effectLst/>
                <a:latin typeface="Arial" panose="020B0604020202020204" pitchFamily="34" charset="0"/>
              </a:rPr>
              <a:t>ER</a:t>
            </a:r>
            <a:r>
              <a:rPr lang="zh-CN" altLang="en-US" b="0" i="0" dirty="0">
                <a:solidFill>
                  <a:srgbClr val="333333"/>
                </a:solidFill>
                <a:effectLst/>
                <a:latin typeface="Arial" panose="020B0604020202020204" pitchFamily="34" charset="0"/>
              </a:rPr>
              <a:t> 表示超长距离</a:t>
            </a:r>
            <a:endParaRPr lang="zh-CN" altLang="en-US" dirty="0"/>
          </a:p>
        </p:txBody>
      </p:sp>
    </p:spTree>
    <p:extLst>
      <p:ext uri="{BB962C8B-B14F-4D97-AF65-F5344CB8AC3E}">
        <p14:creationId xmlns:p14="http://schemas.microsoft.com/office/powerpoint/2010/main" val="31658175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idx="1"/>
          </p:nvPr>
        </p:nvSpPr>
        <p:spPr/>
        <p:txBody>
          <a:bodyPr/>
          <a:lstStyle/>
          <a:p>
            <a:pPr fontAlgn="base"/>
            <a:r>
              <a:rPr lang="en-US" altLang="zh-CN" dirty="0"/>
              <a:t>The Channel Allocation Problem</a:t>
            </a:r>
          </a:p>
          <a:p>
            <a:pPr fontAlgn="base"/>
            <a:r>
              <a:rPr lang="en-US" altLang="zh-CN" dirty="0"/>
              <a:t>Multiple Access Protocols</a:t>
            </a:r>
          </a:p>
          <a:p>
            <a:pPr fontAlgn="base"/>
            <a:r>
              <a:rPr lang="en-US" altLang="zh-CN" dirty="0"/>
              <a:t>Ethernet</a:t>
            </a:r>
          </a:p>
          <a:p>
            <a:pPr fontAlgn="base"/>
            <a:r>
              <a:rPr lang="en-US" altLang="zh-CN" dirty="0"/>
              <a:t>Wireless LANs</a:t>
            </a:r>
          </a:p>
          <a:p>
            <a:pPr fontAlgn="base"/>
            <a:r>
              <a:rPr lang="en-US" altLang="zh-CN" dirty="0"/>
              <a:t>Bluetooth</a:t>
            </a:r>
          </a:p>
          <a:p>
            <a:pPr fontAlgn="base"/>
            <a:r>
              <a:rPr lang="en-US" altLang="zh-CN" dirty="0"/>
              <a:t>DOCSIS</a:t>
            </a:r>
          </a:p>
          <a:p>
            <a:pPr fontAlgn="base"/>
            <a:r>
              <a:rPr lang="en-US" altLang="zh-CN" dirty="0"/>
              <a:t>Data Link Layer Switching</a:t>
            </a:r>
          </a:p>
          <a:p>
            <a:pPr fontAlgn="base"/>
            <a:r>
              <a:rPr lang="en-US" altLang="zh-CN" dirty="0"/>
              <a:t>Summary</a:t>
            </a:r>
          </a:p>
          <a:p>
            <a:pPr lvl="1">
              <a:defRPr/>
            </a:pPr>
            <a:endParaRPr lang="en-US" dirty="0"/>
          </a:p>
        </p:txBody>
      </p:sp>
      <p:sp>
        <p:nvSpPr>
          <p:cNvPr id="5122" name="Title 1"/>
          <p:cNvSpPr>
            <a:spLocks noGrp="1"/>
          </p:cNvSpPr>
          <p:nvPr>
            <p:ph type="title"/>
          </p:nvPr>
        </p:nvSpPr>
        <p:spPr/>
        <p:txBody>
          <a:bodyPr/>
          <a:lstStyle/>
          <a:p>
            <a:r>
              <a:rPr lang="en-US" altLang="zh-CN" dirty="0">
                <a:ea typeface="宋体" panose="02010600030101010101" pitchFamily="2" charset="-122"/>
              </a:rPr>
              <a:t>The </a:t>
            </a:r>
            <a:r>
              <a:rPr lang="en-US" altLang="zh-CN" sz="3600" dirty="0"/>
              <a:t>Medium Access Control Sublayer</a:t>
            </a:r>
            <a:br>
              <a:rPr lang="en-US" altLang="zh-CN" dirty="0">
                <a:ea typeface="宋体" panose="02010600030101010101" pitchFamily="2" charset="-122"/>
              </a:rPr>
            </a:br>
            <a:r>
              <a:rPr lang="en-US" altLang="zh-CN" sz="2400" dirty="0">
                <a:solidFill>
                  <a:srgbClr val="7F7F7F"/>
                </a:solidFill>
                <a:ea typeface="宋体" panose="02010600030101010101" pitchFamily="2" charset="-122"/>
              </a:rPr>
              <a:t>Chapter 4</a:t>
            </a:r>
            <a:endParaRPr lang="en-US" altLang="zh-CN" dirty="0">
              <a:ea typeface="宋体" panose="02010600030101010101" pitchFamily="2" charset="-122"/>
            </a:endParaRPr>
          </a:p>
        </p:txBody>
      </p:sp>
    </p:spTree>
    <p:extLst>
      <p:ext uri="{BB962C8B-B14F-4D97-AF65-F5344CB8AC3E}">
        <p14:creationId xmlns:p14="http://schemas.microsoft.com/office/powerpoint/2010/main" val="184123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099">
                                            <p:txEl>
                                              <p:pRg st="3" end="3"/>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LANs</a:t>
            </a:r>
          </a:p>
        </p:txBody>
      </p:sp>
      <p:sp>
        <p:nvSpPr>
          <p:cNvPr id="3" name="Text Placeholder 2"/>
          <p:cNvSpPr>
            <a:spLocks noGrp="1"/>
          </p:cNvSpPr>
          <p:nvPr>
            <p:ph type="body" idx="1"/>
          </p:nvPr>
        </p:nvSpPr>
        <p:spPr/>
        <p:txBody>
          <a:bodyPr/>
          <a:lstStyle/>
          <a:p>
            <a:r>
              <a:rPr lang="en-US" dirty="0"/>
              <a:t>802.11 architecture and protocol stack</a:t>
            </a:r>
          </a:p>
          <a:p>
            <a:r>
              <a:rPr lang="en-US" dirty="0"/>
              <a:t>802.11 physical layer</a:t>
            </a:r>
          </a:p>
          <a:p>
            <a:r>
              <a:rPr lang="en-US" dirty="0"/>
              <a:t>802.11 MAC sublayer protocol</a:t>
            </a:r>
          </a:p>
          <a:p>
            <a:r>
              <a:rPr lang="en-US" dirty="0"/>
              <a:t>802.11 frame structure</a:t>
            </a:r>
          </a:p>
          <a:p>
            <a:r>
              <a:rPr lang="en-US" dirty="0"/>
              <a:t>Services</a:t>
            </a:r>
          </a:p>
          <a:p>
            <a:endParaRPr lang="en-US" dirty="0"/>
          </a:p>
        </p:txBody>
      </p:sp>
    </p:spTree>
    <p:extLst>
      <p:ext uri="{BB962C8B-B14F-4D97-AF65-F5344CB8AC3E}">
        <p14:creationId xmlns:p14="http://schemas.microsoft.com/office/powerpoint/2010/main" val="36871109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802.11 Architecture and Protocol Stack (1 of 2)</a:t>
            </a:r>
          </a:p>
        </p:txBody>
      </p:sp>
      <p:sp>
        <p:nvSpPr>
          <p:cNvPr id="3" name="Text Placeholder 2"/>
          <p:cNvSpPr>
            <a:spLocks noGrp="1"/>
          </p:cNvSpPr>
          <p:nvPr>
            <p:ph type="body" idx="1"/>
          </p:nvPr>
        </p:nvSpPr>
        <p:spPr/>
        <p:txBody>
          <a:bodyPr/>
          <a:lstStyle/>
          <a:p>
            <a:pPr algn="ctr"/>
            <a:r>
              <a:rPr lang="fr-FR" dirty="0"/>
              <a:t>802.11 architecture. (a) Infrastructure mode. (b) Ad-hoc mode.</a:t>
            </a:r>
            <a:endParaRPr lang="en-US" dirty="0"/>
          </a:p>
        </p:txBody>
      </p:sp>
      <p:pic>
        <p:nvPicPr>
          <p:cNvPr id="5" name="Picture Placeholder 4" descr="Figure 4-23. 802.11 architecture. (a) Infrastructure mode. (b) Ad-hoc mod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95866" y="2054755"/>
            <a:ext cx="7552267" cy="2543443"/>
          </a:xfrm>
        </p:spPr>
      </p:pic>
    </p:spTree>
    <p:extLst>
      <p:ext uri="{BB962C8B-B14F-4D97-AF65-F5344CB8AC3E}">
        <p14:creationId xmlns:p14="http://schemas.microsoft.com/office/powerpoint/2010/main" val="3978586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802.11 Architecture and Protocol Stack (2 of 2)</a:t>
            </a:r>
          </a:p>
        </p:txBody>
      </p:sp>
      <p:sp>
        <p:nvSpPr>
          <p:cNvPr id="3" name="Text Placeholder 2"/>
          <p:cNvSpPr>
            <a:spLocks noGrp="1"/>
          </p:cNvSpPr>
          <p:nvPr>
            <p:ph type="body" idx="1"/>
          </p:nvPr>
        </p:nvSpPr>
        <p:spPr/>
        <p:txBody>
          <a:bodyPr/>
          <a:lstStyle/>
          <a:p>
            <a:pPr algn="ctr"/>
            <a:r>
              <a:rPr lang="en-US" dirty="0"/>
              <a:t>Part of the 802.11 protocol stack</a:t>
            </a:r>
          </a:p>
        </p:txBody>
      </p:sp>
      <p:pic>
        <p:nvPicPr>
          <p:cNvPr id="5" name="Picture Placeholder 4" descr="Figure 4-24. Part of the 802.11 protocol stack."/>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577912" y="1936221"/>
            <a:ext cx="7988175" cy="2889779"/>
          </a:xfrm>
        </p:spPr>
      </p:pic>
    </p:spTree>
    <p:extLst>
      <p:ext uri="{BB962C8B-B14F-4D97-AF65-F5344CB8AC3E}">
        <p14:creationId xmlns:p14="http://schemas.microsoft.com/office/powerpoint/2010/main" val="1853275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idx="1"/>
          </p:nvPr>
        </p:nvSpPr>
        <p:spPr/>
        <p:txBody>
          <a:bodyPr/>
          <a:lstStyle/>
          <a:p>
            <a:pPr fontAlgn="base"/>
            <a:r>
              <a:rPr lang="en-US" altLang="zh-CN" dirty="0"/>
              <a:t>The Channel Allocation Problem</a:t>
            </a:r>
          </a:p>
          <a:p>
            <a:pPr fontAlgn="base"/>
            <a:r>
              <a:rPr lang="en-US" altLang="zh-CN" dirty="0"/>
              <a:t>Multiple Access Protocols</a:t>
            </a:r>
          </a:p>
          <a:p>
            <a:pPr fontAlgn="base"/>
            <a:r>
              <a:rPr lang="en-US" altLang="zh-CN" dirty="0"/>
              <a:t>Ethernet</a:t>
            </a:r>
          </a:p>
          <a:p>
            <a:pPr fontAlgn="base"/>
            <a:r>
              <a:rPr lang="en-US" altLang="zh-CN" dirty="0"/>
              <a:t>Wireless LANs</a:t>
            </a:r>
          </a:p>
          <a:p>
            <a:pPr fontAlgn="base"/>
            <a:r>
              <a:rPr lang="en-US" altLang="zh-CN" dirty="0"/>
              <a:t>Bluetooth</a:t>
            </a:r>
          </a:p>
          <a:p>
            <a:pPr fontAlgn="base"/>
            <a:r>
              <a:rPr lang="en-US" altLang="zh-CN" dirty="0"/>
              <a:t>DOCSIS</a:t>
            </a:r>
          </a:p>
          <a:p>
            <a:pPr fontAlgn="base"/>
            <a:r>
              <a:rPr lang="en-US" altLang="zh-CN" dirty="0"/>
              <a:t>Data Link Layer Switching</a:t>
            </a:r>
          </a:p>
          <a:p>
            <a:pPr fontAlgn="base"/>
            <a:r>
              <a:rPr lang="en-US" altLang="zh-CN" dirty="0"/>
              <a:t>Summary</a:t>
            </a:r>
          </a:p>
          <a:p>
            <a:pPr lvl="1">
              <a:defRPr/>
            </a:pPr>
            <a:endParaRPr lang="en-US" dirty="0"/>
          </a:p>
        </p:txBody>
      </p:sp>
      <p:sp>
        <p:nvSpPr>
          <p:cNvPr id="5122" name="Title 1"/>
          <p:cNvSpPr>
            <a:spLocks noGrp="1"/>
          </p:cNvSpPr>
          <p:nvPr>
            <p:ph type="title"/>
          </p:nvPr>
        </p:nvSpPr>
        <p:spPr/>
        <p:txBody>
          <a:bodyPr/>
          <a:lstStyle/>
          <a:p>
            <a:r>
              <a:rPr lang="en-US" altLang="zh-CN" dirty="0">
                <a:ea typeface="宋体" panose="02010600030101010101" pitchFamily="2" charset="-122"/>
              </a:rPr>
              <a:t>The </a:t>
            </a:r>
            <a:r>
              <a:rPr lang="en-US" altLang="zh-CN" sz="3600" dirty="0"/>
              <a:t>Medium Access Control Sublayer</a:t>
            </a:r>
            <a:br>
              <a:rPr lang="en-US" altLang="zh-CN" dirty="0">
                <a:ea typeface="宋体" panose="02010600030101010101" pitchFamily="2" charset="-122"/>
              </a:rPr>
            </a:br>
            <a:r>
              <a:rPr lang="en-US" altLang="zh-CN" sz="2400" dirty="0">
                <a:solidFill>
                  <a:srgbClr val="7F7F7F"/>
                </a:solidFill>
                <a:ea typeface="宋体" panose="02010600030101010101" pitchFamily="2" charset="-122"/>
              </a:rPr>
              <a:t>Chapter 4</a:t>
            </a:r>
            <a:endParaRPr lang="en-US" altLang="zh-CN" dirty="0">
              <a:ea typeface="宋体" panose="02010600030101010101" pitchFamily="2" charset="-122"/>
            </a:endParaRPr>
          </a:p>
        </p:txBody>
      </p:sp>
    </p:spTree>
    <p:extLst>
      <p:ext uri="{BB962C8B-B14F-4D97-AF65-F5344CB8AC3E}">
        <p14:creationId xmlns:p14="http://schemas.microsoft.com/office/powerpoint/2010/main" val="383152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099">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FE82BD91-3864-1C9D-7B62-8A4CACC85EFD}"/>
              </a:ext>
            </a:extLst>
          </p:cNvPr>
          <p:cNvSpPr>
            <a:spLocks noGrp="1"/>
          </p:cNvSpPr>
          <p:nvPr>
            <p:ph type="body" idx="1"/>
          </p:nvPr>
        </p:nvSpPr>
        <p:spPr/>
        <p:txBody>
          <a:bodyPr/>
          <a:lstStyle/>
          <a:p>
            <a:endParaRPr lang="zh-CN" altLang="en-US" dirty="0"/>
          </a:p>
        </p:txBody>
      </p:sp>
      <p:sp>
        <p:nvSpPr>
          <p:cNvPr id="2" name="标题 1"/>
          <p:cNvSpPr>
            <a:spLocks noGrp="1"/>
          </p:cNvSpPr>
          <p:nvPr>
            <p:ph type="title"/>
          </p:nvPr>
        </p:nvSpPr>
        <p:spPr/>
        <p:txBody>
          <a:bodyPr/>
          <a:lstStyle/>
          <a:p>
            <a:r>
              <a:rPr lang="en-US" altLang="zh-CN" dirty="0"/>
              <a:t>Basic Service Set &amp; Extended Service Set</a:t>
            </a:r>
            <a:endParaRPr lang="zh-CN"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2752" y="1376224"/>
            <a:ext cx="2672334" cy="2230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399" y="1376224"/>
            <a:ext cx="2672334" cy="2230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1559" y="3661868"/>
            <a:ext cx="5680881" cy="2891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770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Content Placeholder 3"/>
          <p:cNvSpPr>
            <a:spLocks noGrp="1"/>
          </p:cNvSpPr>
          <p:nvPr>
            <p:ph type="body" idx="1"/>
          </p:nvPr>
        </p:nvSpPr>
        <p:spPr/>
        <p:txBody>
          <a:bodyPr/>
          <a:lstStyle/>
          <a:p>
            <a:pPr marL="558800" lvl="1" indent="0">
              <a:buNone/>
            </a:pPr>
            <a:r>
              <a:rPr lang="en-US" altLang="zh-CN" sz="2400" dirty="0">
                <a:ea typeface="宋体" panose="02010600030101010101" pitchFamily="2" charset="-122"/>
              </a:rPr>
              <a:t>NICs are compatible with multiple physical layers</a:t>
            </a:r>
          </a:p>
          <a:p>
            <a:pPr lvl="2"/>
            <a:r>
              <a:rPr lang="en-US" altLang="zh-CN" sz="2400" dirty="0">
                <a:ea typeface="宋体" panose="02010600030101010101" pitchFamily="2" charset="-122"/>
              </a:rPr>
              <a:t>E.g., 802.11 a/b/g</a:t>
            </a:r>
          </a:p>
          <a:p>
            <a:pPr lvl="1"/>
            <a:endParaRPr lang="en-US" altLang="zh-CN" sz="2400" dirty="0">
              <a:ea typeface="宋体" panose="02010600030101010101" pitchFamily="2" charset="-122"/>
            </a:endParaRPr>
          </a:p>
        </p:txBody>
      </p:sp>
      <p:sp>
        <p:nvSpPr>
          <p:cNvPr id="44034" name="Title 1"/>
          <p:cNvSpPr>
            <a:spLocks noGrp="1"/>
          </p:cNvSpPr>
          <p:nvPr>
            <p:ph type="title"/>
          </p:nvPr>
        </p:nvSpPr>
        <p:spPr/>
        <p:txBody>
          <a:bodyPr/>
          <a:lstStyle/>
          <a:p>
            <a:r>
              <a:rPr lang="en-US" altLang="zh-CN">
                <a:ea typeface="宋体" panose="02010600030101010101" pitchFamily="2" charset="-122"/>
              </a:rPr>
              <a:t>802.11 physical layer</a:t>
            </a:r>
          </a:p>
        </p:txBody>
      </p:sp>
      <p:graphicFrame>
        <p:nvGraphicFramePr>
          <p:cNvPr id="5" name="Content Placeholder 6"/>
          <p:cNvGraphicFramePr>
            <a:graphicFrameLocks/>
          </p:cNvGraphicFramePr>
          <p:nvPr/>
        </p:nvGraphicFramePr>
        <p:xfrm>
          <a:off x="1362075" y="3038475"/>
          <a:ext cx="6743700" cy="1865315"/>
        </p:xfrm>
        <a:graphic>
          <a:graphicData uri="http://schemas.openxmlformats.org/drawingml/2006/table">
            <a:tbl>
              <a:tblPr firstRow="1" bandRow="1">
                <a:tableStyleId>{5C22544A-7EE6-4342-B048-85BDC9FD1C3A}</a:tableStyleId>
              </a:tblPr>
              <a:tblGrid>
                <a:gridCol w="1276349">
                  <a:extLst>
                    <a:ext uri="{9D8B030D-6E8A-4147-A177-3AD203B41FA5}">
                      <a16:colId xmlns:a16="http://schemas.microsoft.com/office/drawing/2014/main" val="20000"/>
                    </a:ext>
                  </a:extLst>
                </a:gridCol>
                <a:gridCol w="3438525">
                  <a:extLst>
                    <a:ext uri="{9D8B030D-6E8A-4147-A177-3AD203B41FA5}">
                      <a16:colId xmlns:a16="http://schemas.microsoft.com/office/drawing/2014/main" val="20001"/>
                    </a:ext>
                  </a:extLst>
                </a:gridCol>
                <a:gridCol w="2028826">
                  <a:extLst>
                    <a:ext uri="{9D8B030D-6E8A-4147-A177-3AD203B41FA5}">
                      <a16:colId xmlns:a16="http://schemas.microsoft.com/office/drawing/2014/main" val="20002"/>
                    </a:ext>
                  </a:extLst>
                </a:gridCol>
              </a:tblGrid>
              <a:tr h="373063">
                <a:tc>
                  <a:txBody>
                    <a:bodyPr/>
                    <a:lstStyle/>
                    <a:p>
                      <a:pPr algn="l"/>
                      <a:r>
                        <a:rPr lang="en-US" sz="1800" dirty="0">
                          <a:ln>
                            <a:noFill/>
                          </a:ln>
                          <a:solidFill>
                            <a:schemeClr val="tx1"/>
                          </a:solidFill>
                          <a:latin typeface="Arial" pitchFamily="34" charset="0"/>
                          <a:cs typeface="Arial" pitchFamily="34" charset="0"/>
                        </a:rPr>
                        <a:t>Name</a:t>
                      </a: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Technique</a:t>
                      </a: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Max. Bit Rate</a:t>
                      </a: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3063">
                <a:tc>
                  <a:txBody>
                    <a:bodyPr/>
                    <a:lstStyle/>
                    <a:p>
                      <a:pPr algn="l"/>
                      <a:r>
                        <a:rPr lang="en-US" sz="1800" dirty="0">
                          <a:ln>
                            <a:noFill/>
                          </a:ln>
                          <a:solidFill>
                            <a:schemeClr val="tx1"/>
                          </a:solidFill>
                          <a:latin typeface="Arial" pitchFamily="34" charset="0"/>
                          <a:cs typeface="Arial" pitchFamily="34" charset="0"/>
                        </a:rPr>
                        <a:t>802.11b</a:t>
                      </a: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Spread spectrum,</a:t>
                      </a:r>
                      <a:r>
                        <a:rPr lang="en-US" sz="1800" baseline="0" dirty="0">
                          <a:ln>
                            <a:noFill/>
                          </a:ln>
                          <a:solidFill>
                            <a:schemeClr val="tx1"/>
                          </a:solidFill>
                          <a:latin typeface="Arial" pitchFamily="34" charset="0"/>
                          <a:cs typeface="Arial" pitchFamily="34" charset="0"/>
                        </a:rPr>
                        <a:t> 2.4 GHz</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11 Mbps</a:t>
                      </a: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73063">
                <a:tc>
                  <a:txBody>
                    <a:bodyPr/>
                    <a:lstStyle/>
                    <a:p>
                      <a:pPr algn="l"/>
                      <a:r>
                        <a:rPr lang="en-US" sz="1800" dirty="0">
                          <a:ln>
                            <a:noFill/>
                          </a:ln>
                          <a:solidFill>
                            <a:schemeClr val="tx1"/>
                          </a:solidFill>
                          <a:latin typeface="Arial" pitchFamily="34" charset="0"/>
                          <a:cs typeface="Arial" pitchFamily="34" charset="0"/>
                        </a:rPr>
                        <a:t>802.11g</a:t>
                      </a: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OFDM, 2.4</a:t>
                      </a:r>
                      <a:r>
                        <a:rPr lang="en-US" sz="1800" baseline="0" dirty="0">
                          <a:ln>
                            <a:noFill/>
                          </a:ln>
                          <a:solidFill>
                            <a:schemeClr val="tx1"/>
                          </a:solidFill>
                          <a:latin typeface="Arial" pitchFamily="34" charset="0"/>
                          <a:cs typeface="Arial" pitchFamily="34" charset="0"/>
                        </a:rPr>
                        <a:t> GHz</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54</a:t>
                      </a:r>
                      <a:r>
                        <a:rPr lang="en-US" sz="1800" baseline="0" dirty="0">
                          <a:ln>
                            <a:noFill/>
                          </a:ln>
                          <a:solidFill>
                            <a:schemeClr val="tx1"/>
                          </a:solidFill>
                          <a:latin typeface="Arial" pitchFamily="34" charset="0"/>
                          <a:cs typeface="Arial" pitchFamily="34" charset="0"/>
                        </a:rPr>
                        <a:t> Mbps</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73063">
                <a:tc>
                  <a:txBody>
                    <a:bodyPr/>
                    <a:lstStyle/>
                    <a:p>
                      <a:pPr algn="l"/>
                      <a:r>
                        <a:rPr lang="en-US" sz="1800" dirty="0">
                          <a:ln>
                            <a:noFill/>
                          </a:ln>
                          <a:solidFill>
                            <a:schemeClr val="tx1"/>
                          </a:solidFill>
                          <a:latin typeface="Arial" pitchFamily="34" charset="0"/>
                          <a:cs typeface="Arial" pitchFamily="34" charset="0"/>
                        </a:rPr>
                        <a:t>802.11a</a:t>
                      </a: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OFDM, 5 GHz</a:t>
                      </a: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54 Mbps</a:t>
                      </a: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73063">
                <a:tc>
                  <a:txBody>
                    <a:bodyPr/>
                    <a:lstStyle/>
                    <a:p>
                      <a:pPr algn="l"/>
                      <a:r>
                        <a:rPr lang="en-US" sz="1800" dirty="0">
                          <a:ln>
                            <a:noFill/>
                          </a:ln>
                          <a:solidFill>
                            <a:schemeClr val="tx1"/>
                          </a:solidFill>
                          <a:latin typeface="Arial" pitchFamily="34" charset="0"/>
                          <a:cs typeface="Arial" pitchFamily="34" charset="0"/>
                        </a:rPr>
                        <a:t>802.11n</a:t>
                      </a: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OFDM with</a:t>
                      </a:r>
                      <a:r>
                        <a:rPr lang="en-US" sz="1800" baseline="0" dirty="0">
                          <a:ln>
                            <a:noFill/>
                          </a:ln>
                          <a:solidFill>
                            <a:schemeClr val="tx1"/>
                          </a:solidFill>
                          <a:latin typeface="Arial" pitchFamily="34" charset="0"/>
                          <a:cs typeface="Arial" pitchFamily="34" charset="0"/>
                        </a:rPr>
                        <a:t> MIMO</a:t>
                      </a:r>
                      <a:r>
                        <a:rPr lang="en-US" sz="1800" dirty="0">
                          <a:ln>
                            <a:noFill/>
                          </a:ln>
                          <a:solidFill>
                            <a:schemeClr val="tx1"/>
                          </a:solidFill>
                          <a:latin typeface="Arial" pitchFamily="34" charset="0"/>
                          <a:cs typeface="Arial" pitchFamily="34" charset="0"/>
                        </a:rPr>
                        <a:t>, 2.4/5 GHz</a:t>
                      </a: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600 Mbps</a:t>
                      </a: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846074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5EF566CB-8DD3-B688-3CC1-B0A970A9BD21}"/>
              </a:ext>
            </a:extLst>
          </p:cNvPr>
          <p:cNvSpPr>
            <a:spLocks noGrp="1"/>
          </p:cNvSpPr>
          <p:nvPr>
            <p:ph type="body" idx="1"/>
          </p:nvPr>
        </p:nvSpPr>
        <p:spPr/>
        <p:txBody>
          <a:bodyPr/>
          <a:lstStyle/>
          <a:p>
            <a:endParaRPr lang="zh-CN" altLang="en-US"/>
          </a:p>
        </p:txBody>
      </p:sp>
      <p:sp>
        <p:nvSpPr>
          <p:cNvPr id="2" name="标题 1"/>
          <p:cNvSpPr>
            <a:spLocks noGrp="1"/>
          </p:cNvSpPr>
          <p:nvPr>
            <p:ph type="title"/>
          </p:nvPr>
        </p:nvSpPr>
        <p:spPr/>
        <p:txBody>
          <a:bodyPr/>
          <a:lstStyle/>
          <a:p>
            <a:r>
              <a:rPr lang="en-US" altLang="zh-CN"/>
              <a:t>Flow Diagram for CSMA/CA</a:t>
            </a:r>
            <a:endParaRPr lang="zh-CN" altLang="en-US"/>
          </a:p>
        </p:txBody>
      </p:sp>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495" y="1234529"/>
            <a:ext cx="5144922" cy="525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C5395D9F-EB57-E8A8-6CA6-C404202ECECD}"/>
              </a:ext>
            </a:extLst>
          </p:cNvPr>
          <p:cNvSpPr txBox="1"/>
          <p:nvPr/>
        </p:nvSpPr>
        <p:spPr>
          <a:xfrm>
            <a:off x="5872712" y="2183788"/>
            <a:ext cx="3084678" cy="2316403"/>
          </a:xfrm>
          <a:prstGeom prst="rect">
            <a:avLst/>
          </a:prstGeom>
          <a:noFill/>
        </p:spPr>
        <p:txBody>
          <a:bodyPr wrap="squar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CSMA/CD</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节点侦听到信道空闲时立即发送；</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CSMA/CA</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节点推迟发送，每新尝试一次都要随机回退。避免有多个站同时等待信道空闲，并发现信道空闲后立即发送而造成的冲突。</a:t>
            </a:r>
          </a:p>
        </p:txBody>
      </p:sp>
    </p:spTree>
    <p:extLst>
      <p:ext uri="{BB962C8B-B14F-4D97-AF65-F5344CB8AC3E}">
        <p14:creationId xmlns:p14="http://schemas.microsoft.com/office/powerpoint/2010/main" val="266517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802.11 MAC Sublayer Protocol (1 of 4)</a:t>
            </a:r>
          </a:p>
        </p:txBody>
      </p:sp>
      <p:sp>
        <p:nvSpPr>
          <p:cNvPr id="3" name="Text Placeholder 2"/>
          <p:cNvSpPr>
            <a:spLocks noGrp="1"/>
          </p:cNvSpPr>
          <p:nvPr>
            <p:ph type="body" idx="1"/>
          </p:nvPr>
        </p:nvSpPr>
        <p:spPr>
          <a:xfrm>
            <a:off x="457200" y="5179160"/>
            <a:ext cx="8229600" cy="1018367"/>
          </a:xfrm>
        </p:spPr>
        <p:txBody>
          <a:bodyPr/>
          <a:lstStyle/>
          <a:p>
            <a:pPr algn="ctr"/>
            <a:r>
              <a:rPr lang="en-US" dirty="0"/>
              <a:t>Sending a frame with CSMA/CA</a:t>
            </a:r>
          </a:p>
        </p:txBody>
      </p:sp>
      <p:pic>
        <p:nvPicPr>
          <p:cNvPr id="5" name="Picture Placeholder 4" descr="Figure 4-25. Sending a frame with CSMA/CA."/>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55133" y="2244788"/>
            <a:ext cx="7433733" cy="3515176"/>
          </a:xfrm>
        </p:spPr>
      </p:pic>
      <p:sp>
        <p:nvSpPr>
          <p:cNvPr id="6" name="文本框 5">
            <a:extLst>
              <a:ext uri="{FF2B5EF4-FFF2-40B4-BE49-F238E27FC236}">
                <a16:creationId xmlns:a16="http://schemas.microsoft.com/office/drawing/2014/main" id="{B8A2817A-220C-9D41-CD44-9B4F845708B6}"/>
              </a:ext>
            </a:extLst>
          </p:cNvPr>
          <p:cNvSpPr txBox="1"/>
          <p:nvPr/>
        </p:nvSpPr>
        <p:spPr>
          <a:xfrm>
            <a:off x="855133" y="1367972"/>
            <a:ext cx="7909132" cy="830997"/>
          </a:xfrm>
          <a:prstGeom prst="rect">
            <a:avLst/>
          </a:prstGeom>
          <a:noFill/>
        </p:spPr>
        <p:txBody>
          <a:bodyPr wrap="square">
            <a:spAutoFit/>
          </a:bodyPr>
          <a:lstStyle/>
          <a:p>
            <a:pPr marL="342900" lvl="1" indent="-342900">
              <a:buFont typeface="Arial" panose="020B0604020202020204" pitchFamily="34" charset="0"/>
              <a:buChar char="•"/>
            </a:pPr>
            <a:r>
              <a:rPr lang="en-US" altLang="zh-CN" sz="2400" dirty="0">
                <a:ea typeface="宋体" panose="02010600030101010101" pitchFamily="2" charset="-122"/>
              </a:rPr>
              <a:t>CSMA/CA inserts backoff slots to avoid collisions</a:t>
            </a:r>
          </a:p>
          <a:p>
            <a:pPr marL="342900" lvl="1" indent="-342900">
              <a:buFont typeface="Arial" panose="020B0604020202020204" pitchFamily="34" charset="0"/>
              <a:buChar char="•"/>
            </a:pPr>
            <a:r>
              <a:rPr lang="en-US" altLang="zh-CN" sz="2400" dirty="0">
                <a:ea typeface="宋体" panose="02010600030101010101" pitchFamily="2" charset="-122"/>
              </a:rPr>
              <a:t>MAC uses ACKs/retransmissions for wireless errors</a:t>
            </a:r>
          </a:p>
        </p:txBody>
      </p:sp>
    </p:spTree>
    <p:extLst>
      <p:ext uri="{BB962C8B-B14F-4D97-AF65-F5344CB8AC3E}">
        <p14:creationId xmlns:p14="http://schemas.microsoft.com/office/powerpoint/2010/main" val="35187110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802.11 MAC Sublayer Protocol (2 of 4)</a:t>
            </a:r>
          </a:p>
        </p:txBody>
      </p:sp>
      <p:sp>
        <p:nvSpPr>
          <p:cNvPr id="3" name="Text Placeholder 2"/>
          <p:cNvSpPr>
            <a:spLocks noGrp="1"/>
          </p:cNvSpPr>
          <p:nvPr>
            <p:ph type="body" idx="1"/>
          </p:nvPr>
        </p:nvSpPr>
        <p:spPr/>
        <p:txBody>
          <a:bodyPr/>
          <a:lstStyle/>
          <a:p>
            <a:pPr algn="ctr"/>
            <a:r>
              <a:rPr lang="en-US" dirty="0"/>
              <a:t>(a) The hidden terminal problem. (b) The exposed terminal problem.</a:t>
            </a:r>
          </a:p>
        </p:txBody>
      </p:sp>
      <p:pic>
        <p:nvPicPr>
          <p:cNvPr id="6" name="Picture Placeholder 5" descr="Figure 4-26. (a) The hidden terminal problem. (b) The exposed terminal problem."/>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00667" y="1758018"/>
            <a:ext cx="6942666" cy="3534321"/>
          </a:xfrm>
        </p:spPr>
      </p:pic>
    </p:spTree>
    <p:extLst>
      <p:ext uri="{BB962C8B-B14F-4D97-AF65-F5344CB8AC3E}">
        <p14:creationId xmlns:p14="http://schemas.microsoft.com/office/powerpoint/2010/main" val="26421777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802.11 MAC Sublayer Protocol (3 of 4)</a:t>
            </a:r>
          </a:p>
        </p:txBody>
      </p:sp>
      <p:sp>
        <p:nvSpPr>
          <p:cNvPr id="3" name="Text Placeholder 2"/>
          <p:cNvSpPr>
            <a:spLocks noGrp="1"/>
          </p:cNvSpPr>
          <p:nvPr>
            <p:ph type="body" idx="1"/>
          </p:nvPr>
        </p:nvSpPr>
        <p:spPr/>
        <p:txBody>
          <a:bodyPr/>
          <a:lstStyle/>
          <a:p>
            <a:pPr algn="ctr"/>
            <a:r>
              <a:rPr lang="en-US" dirty="0"/>
              <a:t>Virtual channel sensing using CSMA/CA</a:t>
            </a:r>
          </a:p>
        </p:txBody>
      </p:sp>
      <p:pic>
        <p:nvPicPr>
          <p:cNvPr id="9" name="Picture Placeholder 8" descr="Figure 4-27. Virtual channel sensing using CSMA/CA."/>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37966" y="3083663"/>
            <a:ext cx="7468067" cy="2476491"/>
          </a:xfrm>
        </p:spPr>
      </p:pic>
      <p:sp>
        <p:nvSpPr>
          <p:cNvPr id="6" name="文本框 5">
            <a:extLst>
              <a:ext uri="{FF2B5EF4-FFF2-40B4-BE49-F238E27FC236}">
                <a16:creationId xmlns:a16="http://schemas.microsoft.com/office/drawing/2014/main" id="{E94EDBB7-A758-A6A7-BC14-1858B0E2DBDD}"/>
              </a:ext>
            </a:extLst>
          </p:cNvPr>
          <p:cNvSpPr txBox="1"/>
          <p:nvPr/>
        </p:nvSpPr>
        <p:spPr>
          <a:xfrm>
            <a:off x="837965" y="1684511"/>
            <a:ext cx="7340359" cy="830997"/>
          </a:xfrm>
          <a:prstGeom prst="rect">
            <a:avLst/>
          </a:prstGeom>
          <a:noFill/>
        </p:spPr>
        <p:txBody>
          <a:bodyPr wrap="square">
            <a:spAutoFit/>
          </a:bodyPr>
          <a:lstStyle/>
          <a:p>
            <a:r>
              <a:rPr lang="en-US" altLang="zh-CN" sz="2400" dirty="0">
                <a:ea typeface="宋体" panose="02010600030101010101" pitchFamily="2" charset="-122"/>
              </a:rPr>
              <a:t>Virtual channel sensing with the NAV and optional RTS/CTS (often not used) avoids hidden terminals</a:t>
            </a:r>
          </a:p>
        </p:txBody>
      </p:sp>
    </p:spTree>
    <p:extLst>
      <p:ext uri="{BB962C8B-B14F-4D97-AF65-F5344CB8AC3E}">
        <p14:creationId xmlns:p14="http://schemas.microsoft.com/office/powerpoint/2010/main" val="32583298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Figure 4-28. Interframe spacing in 802.11."/>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63831" y="2935603"/>
            <a:ext cx="8016337" cy="2720445"/>
          </a:xfrm>
        </p:spPr>
      </p:pic>
      <p:sp>
        <p:nvSpPr>
          <p:cNvPr id="2" name="Title 1"/>
          <p:cNvSpPr>
            <a:spLocks noGrp="1"/>
          </p:cNvSpPr>
          <p:nvPr>
            <p:ph type="title"/>
          </p:nvPr>
        </p:nvSpPr>
        <p:spPr/>
        <p:txBody>
          <a:bodyPr/>
          <a:lstStyle/>
          <a:p>
            <a:r>
              <a:rPr lang="en-US" dirty="0"/>
              <a:t>The 802.11 MAC Sublayer Protocol (4 of 4)</a:t>
            </a:r>
          </a:p>
        </p:txBody>
      </p:sp>
      <p:sp>
        <p:nvSpPr>
          <p:cNvPr id="3" name="Text Placeholder 2"/>
          <p:cNvSpPr>
            <a:spLocks noGrp="1"/>
          </p:cNvSpPr>
          <p:nvPr>
            <p:ph type="body" idx="1"/>
          </p:nvPr>
        </p:nvSpPr>
        <p:spPr/>
        <p:txBody>
          <a:bodyPr/>
          <a:lstStyle/>
          <a:p>
            <a:pPr algn="ctr"/>
            <a:r>
              <a:rPr lang="en-US" dirty="0"/>
              <a:t>Interframe spacing in 802.11</a:t>
            </a:r>
          </a:p>
        </p:txBody>
      </p:sp>
      <p:sp>
        <p:nvSpPr>
          <p:cNvPr id="5" name="文本框 4">
            <a:extLst>
              <a:ext uri="{FF2B5EF4-FFF2-40B4-BE49-F238E27FC236}">
                <a16:creationId xmlns:a16="http://schemas.microsoft.com/office/drawing/2014/main" id="{6AB6CDD3-AD42-3342-D3F9-69E2DECEEABA}"/>
              </a:ext>
            </a:extLst>
          </p:cNvPr>
          <p:cNvSpPr txBox="1"/>
          <p:nvPr/>
        </p:nvSpPr>
        <p:spPr>
          <a:xfrm>
            <a:off x="563830" y="1365943"/>
            <a:ext cx="8298159" cy="1200329"/>
          </a:xfrm>
          <a:prstGeom prst="rect">
            <a:avLst/>
          </a:prstGeom>
          <a:noFill/>
        </p:spPr>
        <p:txBody>
          <a:bodyPr wrap="square">
            <a:spAutoFit/>
          </a:bodyPr>
          <a:lstStyle/>
          <a:p>
            <a:pPr lvl="1"/>
            <a:r>
              <a:rPr lang="en-US" altLang="zh-CN" sz="2400" dirty="0">
                <a:ea typeface="宋体" panose="02010600030101010101" pitchFamily="2" charset="-122"/>
              </a:rPr>
              <a:t>Different backoff slot times add quality of service</a:t>
            </a:r>
          </a:p>
          <a:p>
            <a:pPr marL="342900" lvl="2" indent="-342900">
              <a:buFont typeface="Arial" panose="020B0604020202020204" pitchFamily="34" charset="0"/>
              <a:buChar char="•"/>
            </a:pPr>
            <a:r>
              <a:rPr lang="en-US" altLang="zh-CN" sz="2400" dirty="0">
                <a:ea typeface="宋体" panose="02010600030101010101" pitchFamily="2" charset="-122"/>
              </a:rPr>
              <a:t>Short intervals give preferred access, e.g., control, VoIP</a:t>
            </a:r>
          </a:p>
          <a:p>
            <a:pPr lvl="1"/>
            <a:r>
              <a:rPr lang="en-US" altLang="zh-CN" sz="2400" dirty="0">
                <a:ea typeface="宋体" panose="02010600030101010101" pitchFamily="2" charset="-122"/>
              </a:rPr>
              <a:t>MAC has other mechanisms too, e.g., power save</a:t>
            </a:r>
          </a:p>
        </p:txBody>
      </p:sp>
    </p:spTree>
    <p:extLst>
      <p:ext uri="{BB962C8B-B14F-4D97-AF65-F5344CB8AC3E}">
        <p14:creationId xmlns:p14="http://schemas.microsoft.com/office/powerpoint/2010/main" val="24055232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08A52920-EDD9-236D-15E3-FF3006898A23}"/>
              </a:ext>
            </a:extLst>
          </p:cNvPr>
          <p:cNvSpPr>
            <a:spLocks noGrp="1"/>
          </p:cNvSpPr>
          <p:nvPr>
            <p:ph type="body" idx="1"/>
          </p:nvPr>
        </p:nvSpPr>
        <p:spPr/>
        <p:txBody>
          <a:bodyPr/>
          <a:lstStyle/>
          <a:p>
            <a:pPr marL="285750" indent="-285750">
              <a:buFont typeface="Arial" panose="020B0604020202020204" pitchFamily="34" charset="0"/>
              <a:buChar char="•"/>
            </a:pPr>
            <a:r>
              <a:rPr lang="zh-CN" altLang="en-US" sz="2000" b="0" i="0" dirty="0">
                <a:solidFill>
                  <a:srgbClr val="4D4D4D"/>
                </a:solidFill>
                <a:effectLst/>
                <a:latin typeface="微软雅黑" panose="020B0503020204020204" pitchFamily="34" charset="-122"/>
                <a:ea typeface="微软雅黑" panose="020B0503020204020204" pitchFamily="34" charset="-122"/>
              </a:rPr>
              <a:t>为了尽量避免碰撞，</a:t>
            </a:r>
            <a:r>
              <a:rPr lang="en-US" altLang="zh-CN" sz="2000" b="0" i="0" dirty="0">
                <a:solidFill>
                  <a:srgbClr val="4D4D4D"/>
                </a:solidFill>
                <a:effectLst/>
                <a:latin typeface="微软雅黑" panose="020B0503020204020204" pitchFamily="34" charset="-122"/>
                <a:ea typeface="微软雅黑" panose="020B0503020204020204" pitchFamily="34" charset="-122"/>
              </a:rPr>
              <a:t>802.11</a:t>
            </a:r>
            <a:r>
              <a:rPr lang="zh-CN" altLang="en-US" sz="2000" b="0" i="0" dirty="0">
                <a:solidFill>
                  <a:srgbClr val="4D4D4D"/>
                </a:solidFill>
                <a:effectLst/>
                <a:latin typeface="微软雅黑" panose="020B0503020204020204" pitchFamily="34" charset="-122"/>
                <a:ea typeface="微软雅黑" panose="020B0503020204020204" pitchFamily="34" charset="-122"/>
              </a:rPr>
              <a:t>规定，所有的站在完成发送后，必须再等待一段很短的时间（继续监听）才能发送下一帧。这段时间的通称是帧间间隔</a:t>
            </a:r>
            <a:r>
              <a:rPr lang="en-US" altLang="zh-CN" sz="2000" b="0" i="0" dirty="0">
                <a:solidFill>
                  <a:srgbClr val="4D4D4D"/>
                </a:solidFill>
                <a:effectLst/>
                <a:latin typeface="微软雅黑" panose="020B0503020204020204" pitchFamily="34" charset="-122"/>
                <a:ea typeface="微软雅黑" panose="020B0503020204020204" pitchFamily="34" charset="-122"/>
              </a:rPr>
              <a:t>IFS</a:t>
            </a:r>
            <a:r>
              <a:rPr lang="zh-CN" altLang="en-US" sz="2000" b="0" i="0" dirty="0">
                <a:solidFill>
                  <a:srgbClr val="4D4D4D"/>
                </a:solidFill>
                <a:effectLst/>
                <a:latin typeface="微软雅黑" panose="020B0503020204020204" pitchFamily="34" charset="-122"/>
                <a:ea typeface="微软雅黑" panose="020B0503020204020204" pitchFamily="34" charset="-122"/>
              </a:rPr>
              <a:t>。帧间间隔的长短取决于该站要发送的帧的类型。</a:t>
            </a:r>
            <a:r>
              <a:rPr lang="zh-CN" altLang="en-US" sz="2000" b="0" i="0" dirty="0">
                <a:solidFill>
                  <a:srgbClr val="C00000"/>
                </a:solidFill>
                <a:effectLst/>
                <a:latin typeface="微软雅黑" panose="020B0503020204020204" pitchFamily="34" charset="-122"/>
                <a:ea typeface="微软雅黑" panose="020B0503020204020204" pitchFamily="34" charset="-122"/>
              </a:rPr>
              <a:t>高优先级的帧需要等待的时间较短</a:t>
            </a:r>
            <a:r>
              <a:rPr lang="zh-CN" altLang="en-US" sz="2000" b="0" i="0" dirty="0">
                <a:solidFill>
                  <a:srgbClr val="4D4D4D"/>
                </a:solidFill>
                <a:effectLst/>
                <a:latin typeface="微软雅黑" panose="020B0503020204020204" pitchFamily="34" charset="-122"/>
                <a:ea typeface="微软雅黑" panose="020B0503020204020204" pitchFamily="34" charset="-122"/>
              </a:rPr>
              <a:t>，因此可以优先获得发送权，但低优先级帧就必须等待较长的时间。</a:t>
            </a:r>
            <a:endParaRPr lang="en-US" altLang="zh-CN" sz="2000" b="0" i="0" dirty="0">
              <a:solidFill>
                <a:srgbClr val="4D4D4D"/>
              </a:solidFill>
              <a:effectLst/>
              <a:latin typeface="微软雅黑" panose="020B0503020204020204" pitchFamily="34" charset="-122"/>
              <a:ea typeface="微软雅黑" panose="020B0503020204020204" pitchFamily="34" charset="-122"/>
            </a:endParaRPr>
          </a:p>
          <a:p>
            <a:pPr marL="772668" lvl="1" indent="-285750">
              <a:buFont typeface="Arial" panose="020B0604020202020204" pitchFamily="34" charset="0"/>
              <a:buChar char="•"/>
            </a:pPr>
            <a:r>
              <a:rPr lang="en-US" altLang="zh-CN" sz="1600" b="1" dirty="0">
                <a:solidFill>
                  <a:srgbClr val="4D4D4D"/>
                </a:solidFill>
                <a:latin typeface="微软雅黑" panose="020B0503020204020204" pitchFamily="34" charset="-122"/>
                <a:ea typeface="微软雅黑" panose="020B0503020204020204" pitchFamily="34" charset="-122"/>
              </a:rPr>
              <a:t>SIFS</a:t>
            </a:r>
            <a:r>
              <a:rPr lang="zh-CN" altLang="en-US" sz="1600" b="1" dirty="0">
                <a:solidFill>
                  <a:srgbClr val="4D4D4D"/>
                </a:solidFill>
                <a:latin typeface="微软雅黑" panose="020B0503020204020204" pitchFamily="34" charset="-122"/>
                <a:ea typeface="微软雅黑" panose="020B0503020204020204" pitchFamily="34" charset="-122"/>
              </a:rPr>
              <a:t>：</a:t>
            </a:r>
            <a:r>
              <a:rPr lang="zh-CN" altLang="en-US" sz="1600" dirty="0">
                <a:solidFill>
                  <a:srgbClr val="4D4D4D"/>
                </a:solidFill>
                <a:latin typeface="微软雅黑" panose="020B0503020204020204" pitchFamily="34" charset="-122"/>
                <a:ea typeface="微软雅黑" panose="020B0503020204020204" pitchFamily="34" charset="-122"/>
              </a:rPr>
              <a:t>短帧间间隔，用来间隔需要立即响应的帧，如控制帧</a:t>
            </a:r>
            <a:r>
              <a:rPr lang="en-US" altLang="zh-CN" sz="1600" dirty="0">
                <a:solidFill>
                  <a:srgbClr val="4D4D4D"/>
                </a:solidFill>
                <a:latin typeface="微软雅黑" panose="020B0503020204020204" pitchFamily="34" charset="-122"/>
                <a:ea typeface="微软雅黑" panose="020B0503020204020204" pitchFamily="34" charset="-122"/>
              </a:rPr>
              <a:t>(RTS/CTS/ACK)</a:t>
            </a:r>
            <a:r>
              <a:rPr lang="zh-CN" altLang="en-US" sz="1600" dirty="0">
                <a:solidFill>
                  <a:srgbClr val="4D4D4D"/>
                </a:solidFill>
                <a:latin typeface="微软雅黑" panose="020B0503020204020204" pitchFamily="34" charset="-122"/>
                <a:ea typeface="微软雅黑" panose="020B0503020204020204" pitchFamily="34" charset="-122"/>
              </a:rPr>
              <a:t>等</a:t>
            </a:r>
            <a:endParaRPr lang="en-US" altLang="zh-CN" sz="1600" dirty="0">
              <a:solidFill>
                <a:srgbClr val="4D4D4D"/>
              </a:solidFill>
              <a:latin typeface="微软雅黑" panose="020B0503020204020204" pitchFamily="34" charset="-122"/>
              <a:ea typeface="微软雅黑" panose="020B0503020204020204" pitchFamily="34" charset="-122"/>
            </a:endParaRPr>
          </a:p>
          <a:p>
            <a:pPr marL="772668" lvl="1" indent="-285750">
              <a:buFont typeface="Arial" panose="020B0604020202020204" pitchFamily="34" charset="0"/>
              <a:buChar char="•"/>
            </a:pPr>
            <a:r>
              <a:rPr lang="en-US" altLang="zh-CN" sz="1600" b="1" dirty="0">
                <a:solidFill>
                  <a:srgbClr val="4D4D4D"/>
                </a:solidFill>
                <a:latin typeface="微软雅黑" panose="020B0503020204020204" pitchFamily="34" charset="-122"/>
                <a:ea typeface="微软雅黑" panose="020B0503020204020204" pitchFamily="34" charset="-122"/>
              </a:rPr>
              <a:t>AIFS</a:t>
            </a:r>
            <a:r>
              <a:rPr lang="zh-CN" altLang="en-US" sz="1600" dirty="0">
                <a:solidFill>
                  <a:srgbClr val="4D4D4D"/>
                </a:solidFill>
                <a:latin typeface="微软雅黑" panose="020B0503020204020204" pitchFamily="34" charset="-122"/>
                <a:ea typeface="微软雅黑" panose="020B0503020204020204" pitchFamily="34" charset="-122"/>
              </a:rPr>
              <a:t>：任意帧间间隔。</a:t>
            </a:r>
            <a:r>
              <a:rPr lang="zh-CN" altLang="en-US" sz="1600" b="0" i="0" dirty="0">
                <a:solidFill>
                  <a:srgbClr val="222222"/>
                </a:solidFill>
                <a:effectLst/>
                <a:latin typeface="microsoft yahei" panose="020B0503020204020204" pitchFamily="34" charset="-122"/>
                <a:ea typeface="microsoft yahei" panose="020B0503020204020204" pitchFamily="34" charset="-122"/>
              </a:rPr>
              <a:t>根据访问类别</a:t>
            </a:r>
            <a:r>
              <a:rPr lang="en-US" altLang="zh-CN" sz="1600" b="0" i="0" dirty="0">
                <a:solidFill>
                  <a:srgbClr val="222222"/>
                </a:solidFill>
                <a:effectLst/>
                <a:latin typeface="microsoft yahei" panose="020B0503020204020204" pitchFamily="34" charset="-122"/>
                <a:ea typeface="microsoft yahei" panose="020B0503020204020204" pitchFamily="34" charset="-122"/>
              </a:rPr>
              <a:t>(</a:t>
            </a:r>
            <a:r>
              <a:rPr lang="zh-CN" altLang="en-US" sz="1600" b="0" i="0" dirty="0">
                <a:solidFill>
                  <a:srgbClr val="222222"/>
                </a:solidFill>
                <a:effectLst/>
                <a:latin typeface="microsoft yahei" panose="020B0503020204020204" pitchFamily="34" charset="-122"/>
                <a:ea typeface="microsoft yahei" panose="020B0503020204020204" pitchFamily="34" charset="-122"/>
              </a:rPr>
              <a:t>即要传输的数据类型</a:t>
            </a:r>
            <a:r>
              <a:rPr lang="en-US" altLang="zh-CN" sz="1600" b="0" i="0" dirty="0">
                <a:solidFill>
                  <a:srgbClr val="222222"/>
                </a:solidFill>
                <a:effectLst/>
                <a:latin typeface="microsoft yahei" panose="020B0503020204020204" pitchFamily="34" charset="-122"/>
                <a:ea typeface="microsoft yahei" panose="020B0503020204020204" pitchFamily="34" charset="-122"/>
              </a:rPr>
              <a:t>)</a:t>
            </a:r>
            <a:r>
              <a:rPr lang="zh-CN" altLang="en-US" sz="1600" b="0" i="0" dirty="0">
                <a:solidFill>
                  <a:srgbClr val="222222"/>
                </a:solidFill>
                <a:effectLst/>
                <a:latin typeface="microsoft yahei" panose="020B0503020204020204" pitchFamily="34" charset="-122"/>
                <a:ea typeface="microsoft yahei" panose="020B0503020204020204" pitchFamily="34" charset="-122"/>
              </a:rPr>
              <a:t>对站点进行优先级排序，</a:t>
            </a:r>
            <a:r>
              <a:rPr lang="en-US" altLang="zh-CN" sz="1600" b="0" i="0" dirty="0">
                <a:solidFill>
                  <a:srgbClr val="222222"/>
                </a:solidFill>
                <a:effectLst/>
                <a:latin typeface="microsoft yahei" panose="020B0503020204020204" pitchFamily="34" charset="-122"/>
                <a:ea typeface="microsoft yahei" panose="020B0503020204020204" pitchFamily="34" charset="-122"/>
              </a:rPr>
              <a:t>AISF</a:t>
            </a:r>
            <a:r>
              <a:rPr lang="zh-CN" altLang="en-US" sz="1600" b="0" i="0" dirty="0">
                <a:solidFill>
                  <a:srgbClr val="222222"/>
                </a:solidFill>
                <a:effectLst/>
                <a:latin typeface="microsoft yahei" panose="020B0503020204020204" pitchFamily="34" charset="-122"/>
                <a:ea typeface="microsoft yahei" panose="020B0503020204020204" pitchFamily="34" charset="-122"/>
              </a:rPr>
              <a:t>的计算公式为</a:t>
            </a:r>
            <a:r>
              <a:rPr lang="zh-CN" altLang="en-US" sz="1600" dirty="0">
                <a:solidFill>
                  <a:srgbClr val="222222"/>
                </a:solidFill>
                <a:latin typeface="microsoft yahei" panose="020B0503020204020204" pitchFamily="34" charset="-122"/>
                <a:ea typeface="microsoft yahei" panose="020B0503020204020204" pitchFamily="34" charset="-122"/>
              </a:rPr>
              <a:t>：</a:t>
            </a:r>
            <a:r>
              <a:rPr lang="en-US" altLang="zh-CN" sz="1600" b="0" i="0" dirty="0">
                <a:solidFill>
                  <a:srgbClr val="222222"/>
                </a:solidFill>
                <a:effectLst/>
                <a:latin typeface="microsoft yahei" panose="020B0503020204020204" pitchFamily="34" charset="-122"/>
                <a:ea typeface="microsoft yahei" panose="020B0503020204020204" pitchFamily="34" charset="-122"/>
              </a:rPr>
              <a:t>AISF</a:t>
            </a:r>
            <a:r>
              <a:rPr lang="zh-CN" altLang="en-US" sz="1600" b="0" i="0" dirty="0">
                <a:solidFill>
                  <a:srgbClr val="222222"/>
                </a:solidFill>
                <a:effectLst/>
                <a:latin typeface="microsoft yahei" panose="020B0503020204020204" pitchFamily="34" charset="-122"/>
                <a:ea typeface="microsoft yahei" panose="020B0503020204020204" pitchFamily="34" charset="-122"/>
              </a:rPr>
              <a:t>编号*时隙</a:t>
            </a:r>
            <a:r>
              <a:rPr lang="en-US" altLang="zh-CN" sz="1600" b="0" i="0" dirty="0">
                <a:solidFill>
                  <a:srgbClr val="222222"/>
                </a:solidFill>
                <a:effectLst/>
                <a:latin typeface="microsoft yahei" panose="020B0503020204020204" pitchFamily="34" charset="-122"/>
                <a:ea typeface="microsoft yahei" panose="020B0503020204020204" pitchFamily="34" charset="-122"/>
              </a:rPr>
              <a:t>+ SISF</a:t>
            </a:r>
            <a:r>
              <a:rPr lang="zh-CN" altLang="en-US" sz="1600" b="0" i="0" dirty="0">
                <a:solidFill>
                  <a:srgbClr val="222222"/>
                </a:solidFill>
                <a:effectLst/>
                <a:latin typeface="microsoft yahei" panose="020B0503020204020204" pitchFamily="34" charset="-122"/>
                <a:ea typeface="microsoft yahei" panose="020B0503020204020204" pitchFamily="34" charset="-122"/>
              </a:rPr>
              <a:t>；</a:t>
            </a:r>
            <a:endParaRPr lang="en-US" altLang="zh-CN" sz="1600" dirty="0">
              <a:solidFill>
                <a:srgbClr val="4D4D4D"/>
              </a:solidFill>
              <a:latin typeface="微软雅黑" panose="020B0503020204020204" pitchFamily="34" charset="-122"/>
              <a:ea typeface="微软雅黑" panose="020B0503020204020204" pitchFamily="34" charset="-122"/>
            </a:endParaRPr>
          </a:p>
          <a:p>
            <a:pPr marL="772668" lvl="1" indent="-285750">
              <a:buFont typeface="Arial" panose="020B0604020202020204" pitchFamily="34" charset="0"/>
              <a:buChar char="•"/>
            </a:pPr>
            <a:r>
              <a:rPr lang="en-US" altLang="zh-CN" sz="1600" b="1" dirty="0">
                <a:solidFill>
                  <a:srgbClr val="4D4D4D"/>
                </a:solidFill>
                <a:latin typeface="微软雅黑" panose="020B0503020204020204" pitchFamily="34" charset="-122"/>
                <a:ea typeface="微软雅黑" panose="020B0503020204020204" pitchFamily="34" charset="-122"/>
              </a:rPr>
              <a:t>DIFS</a:t>
            </a:r>
            <a:r>
              <a:rPr lang="zh-CN" altLang="en-US" sz="1600" b="1" dirty="0">
                <a:solidFill>
                  <a:srgbClr val="4D4D4D"/>
                </a:solidFill>
                <a:latin typeface="微软雅黑" panose="020B0503020204020204" pitchFamily="34" charset="-122"/>
                <a:ea typeface="微软雅黑" panose="020B0503020204020204" pitchFamily="34" charset="-122"/>
              </a:rPr>
              <a:t>：</a:t>
            </a:r>
            <a:r>
              <a:rPr lang="zh-CN" altLang="en-US" sz="1600" dirty="0">
                <a:solidFill>
                  <a:srgbClr val="4D4D4D"/>
                </a:solidFill>
                <a:latin typeface="微软雅黑" panose="020B0503020204020204" pitchFamily="34" charset="-122"/>
                <a:ea typeface="微软雅黑" panose="020B0503020204020204" pitchFamily="34" charset="-122"/>
              </a:rPr>
              <a:t>分布协调功能帧间间隔，只能够由工作于</a:t>
            </a:r>
            <a:r>
              <a:rPr lang="en-US" altLang="zh-CN" sz="1600" dirty="0">
                <a:solidFill>
                  <a:srgbClr val="4D4D4D"/>
                </a:solidFill>
                <a:latin typeface="微软雅黑" panose="020B0503020204020204" pitchFamily="34" charset="-122"/>
                <a:ea typeface="微软雅黑" panose="020B0503020204020204" pitchFamily="34" charset="-122"/>
              </a:rPr>
              <a:t>DCF</a:t>
            </a:r>
            <a:r>
              <a:rPr lang="zh-CN" altLang="en-US" sz="1600" dirty="0">
                <a:solidFill>
                  <a:srgbClr val="4D4D4D"/>
                </a:solidFill>
                <a:latin typeface="微软雅黑" panose="020B0503020204020204" pitchFamily="34" charset="-122"/>
                <a:ea typeface="微软雅黑" panose="020B0503020204020204" pitchFamily="34" charset="-122"/>
              </a:rPr>
              <a:t>模式的站点来使用</a:t>
            </a:r>
            <a:endParaRPr lang="en-US" altLang="zh-CN" sz="1600" dirty="0">
              <a:solidFill>
                <a:srgbClr val="4D4D4D"/>
              </a:solidFill>
              <a:latin typeface="微软雅黑" panose="020B0503020204020204" pitchFamily="34" charset="-122"/>
              <a:ea typeface="微软雅黑" panose="020B0503020204020204" pitchFamily="34" charset="-122"/>
            </a:endParaRPr>
          </a:p>
          <a:p>
            <a:pPr marL="772668" lvl="1" indent="-285750">
              <a:buFont typeface="Arial" panose="020B0604020202020204" pitchFamily="34" charset="0"/>
              <a:buChar char="•"/>
            </a:pPr>
            <a:r>
              <a:rPr lang="en-US" altLang="zh-CN" sz="1600" b="1" dirty="0">
                <a:solidFill>
                  <a:srgbClr val="4D4D4D"/>
                </a:solidFill>
                <a:latin typeface="微软雅黑" panose="020B0503020204020204" pitchFamily="34" charset="-122"/>
                <a:ea typeface="微软雅黑" panose="020B0503020204020204" pitchFamily="34" charset="-122"/>
              </a:rPr>
              <a:t>PIFS</a:t>
            </a:r>
            <a:r>
              <a:rPr lang="zh-CN" altLang="en-US" sz="1600" b="1" dirty="0">
                <a:solidFill>
                  <a:srgbClr val="4D4D4D"/>
                </a:solidFill>
                <a:latin typeface="微软雅黑" panose="020B0503020204020204" pitchFamily="34" charset="-122"/>
                <a:ea typeface="微软雅黑" panose="020B0503020204020204" pitchFamily="34" charset="-122"/>
              </a:rPr>
              <a:t>：</a:t>
            </a:r>
            <a:r>
              <a:rPr lang="zh-CN" altLang="en-US" sz="1600" dirty="0">
                <a:solidFill>
                  <a:srgbClr val="4D4D4D"/>
                </a:solidFill>
                <a:latin typeface="微软雅黑" panose="020B0503020204020204" pitchFamily="34" charset="-122"/>
                <a:ea typeface="微软雅黑" panose="020B0503020204020204" pitchFamily="34" charset="-122"/>
              </a:rPr>
              <a:t>集中协调功能帧间间隔，只能够由工作于</a:t>
            </a:r>
            <a:r>
              <a:rPr lang="en-US" altLang="zh-CN" sz="1600" dirty="0">
                <a:solidFill>
                  <a:srgbClr val="4D4D4D"/>
                </a:solidFill>
                <a:latin typeface="微软雅黑" panose="020B0503020204020204" pitchFamily="34" charset="-122"/>
                <a:ea typeface="微软雅黑" panose="020B0503020204020204" pitchFamily="34" charset="-122"/>
              </a:rPr>
              <a:t>PCF</a:t>
            </a:r>
            <a:r>
              <a:rPr lang="zh-CN" altLang="en-US" sz="1600" dirty="0">
                <a:solidFill>
                  <a:srgbClr val="4D4D4D"/>
                </a:solidFill>
                <a:latin typeface="微软雅黑" panose="020B0503020204020204" pitchFamily="34" charset="-122"/>
                <a:ea typeface="微软雅黑" panose="020B0503020204020204" pitchFamily="34" charset="-122"/>
              </a:rPr>
              <a:t>模式的站点来使用</a:t>
            </a:r>
            <a:endParaRPr lang="en-US" altLang="zh-CN" sz="1600" dirty="0">
              <a:solidFill>
                <a:srgbClr val="4D4D4D"/>
              </a:solidFill>
              <a:latin typeface="微软雅黑" panose="020B0503020204020204" pitchFamily="34" charset="-122"/>
              <a:ea typeface="微软雅黑" panose="020B0503020204020204" pitchFamily="34" charset="-122"/>
            </a:endParaRPr>
          </a:p>
          <a:p>
            <a:pPr marL="772668" lvl="1" indent="-285750">
              <a:buFont typeface="Arial" panose="020B0604020202020204" pitchFamily="34" charset="0"/>
              <a:buChar char="•"/>
            </a:pPr>
            <a:r>
              <a:rPr lang="en-US" altLang="zh-CN" sz="1600" b="1" dirty="0">
                <a:solidFill>
                  <a:srgbClr val="4D4D4D"/>
                </a:solidFill>
                <a:latin typeface="微软雅黑" panose="020B0503020204020204" pitchFamily="34" charset="-122"/>
                <a:ea typeface="微软雅黑" panose="020B0503020204020204" pitchFamily="34" charset="-122"/>
              </a:rPr>
              <a:t>EIFS: </a:t>
            </a:r>
            <a:r>
              <a:rPr lang="zh-CN" altLang="en-US" sz="1600" dirty="0">
                <a:solidFill>
                  <a:srgbClr val="4D4D4D"/>
                </a:solidFill>
                <a:latin typeface="微软雅黑" panose="020B0503020204020204" pitchFamily="34" charset="-122"/>
                <a:ea typeface="微软雅黑" panose="020B0503020204020204" pitchFamily="34" charset="-122"/>
              </a:rPr>
              <a:t>在前一帧出错的情况下，发送节点 不得不延迟 </a:t>
            </a:r>
            <a:r>
              <a:rPr lang="en-US" altLang="zh-CN" sz="1600" dirty="0">
                <a:solidFill>
                  <a:srgbClr val="4D4D4D"/>
                </a:solidFill>
                <a:latin typeface="微软雅黑" panose="020B0503020204020204" pitchFamily="34" charset="-122"/>
                <a:ea typeface="微软雅黑" panose="020B0503020204020204" pitchFamily="34" charset="-122"/>
              </a:rPr>
              <a:t>EIFS </a:t>
            </a:r>
            <a:r>
              <a:rPr lang="zh-CN" altLang="en-US" sz="1600" dirty="0">
                <a:solidFill>
                  <a:srgbClr val="4D4D4D"/>
                </a:solidFill>
                <a:latin typeface="微软雅黑" panose="020B0503020204020204" pitchFamily="34" charset="-122"/>
                <a:ea typeface="微软雅黑" panose="020B0503020204020204" pitchFamily="34" charset="-122"/>
              </a:rPr>
              <a:t>而不是</a:t>
            </a:r>
            <a:r>
              <a:rPr lang="en-US" altLang="zh-CN" sz="1600" dirty="0">
                <a:solidFill>
                  <a:srgbClr val="4D4D4D"/>
                </a:solidFill>
                <a:latin typeface="微软雅黑" panose="020B0503020204020204" pitchFamily="34" charset="-122"/>
                <a:ea typeface="微软雅黑" panose="020B0503020204020204" pitchFamily="34" charset="-122"/>
              </a:rPr>
              <a:t>DIFS</a:t>
            </a:r>
            <a:r>
              <a:rPr lang="zh-CN" altLang="en-US" sz="1600" dirty="0">
                <a:solidFill>
                  <a:srgbClr val="4D4D4D"/>
                </a:solidFill>
                <a:latin typeface="微软雅黑" panose="020B0503020204020204" pitchFamily="34" charset="-122"/>
                <a:ea typeface="微软雅黑" panose="020B0503020204020204" pitchFamily="34" charset="-122"/>
              </a:rPr>
              <a:t>时间段，再发送下一帧。</a:t>
            </a:r>
            <a:endParaRPr lang="en-US" altLang="zh-CN" sz="1600" dirty="0">
              <a:solidFill>
                <a:srgbClr val="4D4D4D"/>
              </a:solidFill>
              <a:latin typeface="微软雅黑" panose="020B0503020204020204" pitchFamily="34" charset="-122"/>
              <a:ea typeface="微软雅黑" panose="020B0503020204020204" pitchFamily="34" charset="-122"/>
            </a:endParaRPr>
          </a:p>
          <a:p>
            <a:endParaRPr lang="zh-CN" altLang="en-US" sz="2000" dirty="0"/>
          </a:p>
        </p:txBody>
      </p:sp>
      <p:sp>
        <p:nvSpPr>
          <p:cNvPr id="5" name="标题 4">
            <a:extLst>
              <a:ext uri="{FF2B5EF4-FFF2-40B4-BE49-F238E27FC236}">
                <a16:creationId xmlns:a16="http://schemas.microsoft.com/office/drawing/2014/main" id="{63D57F76-0ECD-15F8-7CFA-656E73DF18BD}"/>
              </a:ext>
            </a:extLst>
          </p:cNvPr>
          <p:cNvSpPr>
            <a:spLocks noGrp="1"/>
          </p:cNvSpPr>
          <p:nvPr>
            <p:ph type="title"/>
          </p:nvPr>
        </p:nvSpPr>
        <p:spPr/>
        <p:txBody>
          <a:bodyPr/>
          <a:lstStyle/>
          <a:p>
            <a:r>
              <a:rPr lang="zh-CN" altLang="en-US" dirty="0"/>
              <a:t>帧间间隔</a:t>
            </a:r>
            <a:r>
              <a:rPr lang="en-US" altLang="zh-CN" dirty="0"/>
              <a:t>IFS (interframe space)</a:t>
            </a:r>
            <a:endParaRPr lang="zh-CN" altLang="en-US" dirty="0"/>
          </a:p>
        </p:txBody>
      </p:sp>
    </p:spTree>
    <p:extLst>
      <p:ext uri="{BB962C8B-B14F-4D97-AF65-F5344CB8AC3E}">
        <p14:creationId xmlns:p14="http://schemas.microsoft.com/office/powerpoint/2010/main" val="28094105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802.11 Frame Structure</a:t>
            </a:r>
          </a:p>
        </p:txBody>
      </p:sp>
      <p:sp>
        <p:nvSpPr>
          <p:cNvPr id="3" name="Text Placeholder 2"/>
          <p:cNvSpPr>
            <a:spLocks noGrp="1"/>
          </p:cNvSpPr>
          <p:nvPr>
            <p:ph type="body" idx="1"/>
          </p:nvPr>
        </p:nvSpPr>
        <p:spPr/>
        <p:txBody>
          <a:bodyPr/>
          <a:lstStyle/>
          <a:p>
            <a:pPr algn="ctr"/>
            <a:r>
              <a:rPr lang="en-US" dirty="0"/>
              <a:t>Format of the 802.11 data frame</a:t>
            </a:r>
          </a:p>
        </p:txBody>
      </p:sp>
      <p:pic>
        <p:nvPicPr>
          <p:cNvPr id="5" name="Picture Placeholder 4" descr="Figure 4-29. Format of the 802.11 data fram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33756" y="3056771"/>
            <a:ext cx="7476488" cy="2311851"/>
          </a:xfrm>
        </p:spPr>
      </p:pic>
      <p:sp>
        <p:nvSpPr>
          <p:cNvPr id="6" name="文本框 5">
            <a:extLst>
              <a:ext uri="{FF2B5EF4-FFF2-40B4-BE49-F238E27FC236}">
                <a16:creationId xmlns:a16="http://schemas.microsoft.com/office/drawing/2014/main" id="{F887DAE5-311D-8538-684F-38CE4DA781E8}"/>
              </a:ext>
            </a:extLst>
          </p:cNvPr>
          <p:cNvSpPr txBox="1"/>
          <p:nvPr/>
        </p:nvSpPr>
        <p:spPr>
          <a:xfrm>
            <a:off x="880216" y="1760586"/>
            <a:ext cx="7806584" cy="830997"/>
          </a:xfrm>
          <a:prstGeom prst="rect">
            <a:avLst/>
          </a:prstGeom>
          <a:noFill/>
        </p:spPr>
        <p:txBody>
          <a:bodyPr wrap="square">
            <a:spAutoFit/>
          </a:bodyPr>
          <a:lstStyle/>
          <a:p>
            <a:pPr lvl="1"/>
            <a:r>
              <a:rPr lang="en-US" altLang="zh-CN" sz="2400" dirty="0">
                <a:ea typeface="宋体" panose="02010600030101010101" pitchFamily="2" charset="-122"/>
              </a:rPr>
              <a:t>Frames vary depending on their type (Frame control)</a:t>
            </a:r>
          </a:p>
          <a:p>
            <a:pPr lvl="1"/>
            <a:r>
              <a:rPr lang="en-US" altLang="zh-CN" sz="2400" dirty="0">
                <a:ea typeface="宋体" panose="02010600030101010101" pitchFamily="2" charset="-122"/>
              </a:rPr>
              <a:t>Data frames have 3 addresses to pass via APs</a:t>
            </a:r>
          </a:p>
        </p:txBody>
      </p:sp>
    </p:spTree>
    <p:extLst>
      <p:ext uri="{BB962C8B-B14F-4D97-AF65-F5344CB8AC3E}">
        <p14:creationId xmlns:p14="http://schemas.microsoft.com/office/powerpoint/2010/main" val="11863082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DA682755-98FD-7C27-ABFA-98FF10785F77}"/>
              </a:ext>
            </a:extLst>
          </p:cNvPr>
          <p:cNvSpPr>
            <a:spLocks noGrp="1"/>
          </p:cNvSpPr>
          <p:nvPr>
            <p:ph type="body" idx="1"/>
          </p:nvPr>
        </p:nvSpPr>
        <p:spPr/>
        <p:txBody>
          <a:bodyPr/>
          <a:lstStyle/>
          <a:p>
            <a:endParaRPr lang="zh-CN" altLang="en-US"/>
          </a:p>
        </p:txBody>
      </p:sp>
      <p:sp>
        <p:nvSpPr>
          <p:cNvPr id="2" name="标题 1"/>
          <p:cNvSpPr>
            <a:spLocks noGrp="1"/>
          </p:cNvSpPr>
          <p:nvPr>
            <p:ph type="title"/>
          </p:nvPr>
        </p:nvSpPr>
        <p:spPr/>
        <p:txBody>
          <a:bodyPr/>
          <a:lstStyle/>
          <a:p>
            <a:r>
              <a:rPr lang="en-US" altLang="zh-CN" dirty="0"/>
              <a:t>Subfields in Frame Control field</a:t>
            </a:r>
            <a:endParaRPr lang="zh-CN" altLang="en-US" dirty="0"/>
          </a:p>
        </p:txBody>
      </p:sp>
      <p:grpSp>
        <p:nvGrpSpPr>
          <p:cNvPr id="5" name="Group 4"/>
          <p:cNvGrpSpPr>
            <a:grpSpLocks/>
          </p:cNvGrpSpPr>
          <p:nvPr/>
        </p:nvGrpSpPr>
        <p:grpSpPr bwMode="auto">
          <a:xfrm>
            <a:off x="655988" y="1928018"/>
            <a:ext cx="8048625" cy="3840163"/>
            <a:chOff x="381000" y="1524000"/>
            <a:chExt cx="8048426" cy="3840480"/>
          </a:xfrm>
        </p:grpSpPr>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524000"/>
              <a:ext cx="8048426" cy="384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a:spLocks noChangeArrowheads="1"/>
            </p:cNvSpPr>
            <p:nvPr/>
          </p:nvSpPr>
          <p:spPr bwMode="auto">
            <a:xfrm>
              <a:off x="381000" y="1524000"/>
              <a:ext cx="7955280" cy="3764280"/>
            </a:xfrm>
            <a:prstGeom prst="rect">
              <a:avLst/>
            </a:prstGeom>
            <a:noFill/>
            <a:ln w="101600" algn="ctr">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zh-CN" altLang="zh-CN">
                <a:ea typeface="宋体" panose="02010600030101010101" pitchFamily="2" charset="-122"/>
              </a:endParaRPr>
            </a:p>
          </p:txBody>
        </p:sp>
      </p:grpSp>
    </p:spTree>
    <p:extLst>
      <p:ext uri="{BB962C8B-B14F-4D97-AF65-F5344CB8AC3E}">
        <p14:creationId xmlns:p14="http://schemas.microsoft.com/office/powerpoint/2010/main" val="2011000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Access Protocols</a:t>
            </a:r>
          </a:p>
        </p:txBody>
      </p:sp>
      <p:sp>
        <p:nvSpPr>
          <p:cNvPr id="3" name="Text Placeholder 2"/>
          <p:cNvSpPr>
            <a:spLocks noGrp="1"/>
          </p:cNvSpPr>
          <p:nvPr>
            <p:ph type="body" idx="1"/>
          </p:nvPr>
        </p:nvSpPr>
        <p:spPr/>
        <p:txBody>
          <a:bodyPr/>
          <a:lstStyle/>
          <a:p>
            <a:r>
              <a:rPr lang="en-US" dirty="0"/>
              <a:t>ALOHA</a:t>
            </a:r>
          </a:p>
          <a:p>
            <a:r>
              <a:rPr lang="en-US" dirty="0"/>
              <a:t>Carrier Sense Multiple Access</a:t>
            </a:r>
          </a:p>
          <a:p>
            <a:r>
              <a:rPr lang="en-US" dirty="0"/>
              <a:t>Collision-free protocols</a:t>
            </a:r>
          </a:p>
          <a:p>
            <a:r>
              <a:rPr lang="en-US" dirty="0"/>
              <a:t>Limited-contention protocols</a:t>
            </a:r>
          </a:p>
          <a:p>
            <a:r>
              <a:rPr lang="en-US" dirty="0"/>
              <a:t>Wireless LAN protocols</a:t>
            </a:r>
          </a:p>
        </p:txBody>
      </p:sp>
    </p:spTree>
    <p:extLst>
      <p:ext uri="{BB962C8B-B14F-4D97-AF65-F5344CB8AC3E}">
        <p14:creationId xmlns:p14="http://schemas.microsoft.com/office/powerpoint/2010/main" val="29689826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5F8B0741-2952-C966-21C1-6D235540645B}"/>
              </a:ext>
            </a:extLst>
          </p:cNvPr>
          <p:cNvSpPr>
            <a:spLocks noGrp="1"/>
          </p:cNvSpPr>
          <p:nvPr>
            <p:ph type="body" idx="1"/>
          </p:nvPr>
        </p:nvSpPr>
        <p:spPr/>
        <p:txBody>
          <a:bodyPr/>
          <a:lstStyle/>
          <a:p>
            <a:endParaRPr lang="zh-CN" altLang="en-US"/>
          </a:p>
        </p:txBody>
      </p:sp>
      <p:sp>
        <p:nvSpPr>
          <p:cNvPr id="2" name="标题 1"/>
          <p:cNvSpPr>
            <a:spLocks noGrp="1"/>
          </p:cNvSpPr>
          <p:nvPr>
            <p:ph type="title"/>
          </p:nvPr>
        </p:nvSpPr>
        <p:spPr/>
        <p:txBody>
          <a:bodyPr/>
          <a:lstStyle/>
          <a:p>
            <a:r>
              <a:rPr lang="en-US" altLang="zh-CN" dirty="0"/>
              <a:t>Addressing Mechanism</a:t>
            </a:r>
            <a:endParaRPr lang="zh-CN" altLang="en-US" dirty="0"/>
          </a:p>
        </p:txBody>
      </p:sp>
      <p:grpSp>
        <p:nvGrpSpPr>
          <p:cNvPr id="5" name="Group 1"/>
          <p:cNvGrpSpPr>
            <a:grpSpLocks/>
          </p:cNvGrpSpPr>
          <p:nvPr/>
        </p:nvGrpSpPr>
        <p:grpSpPr bwMode="auto">
          <a:xfrm>
            <a:off x="669306" y="1268307"/>
            <a:ext cx="8280400" cy="1747838"/>
            <a:chOff x="304800" y="2590800"/>
            <a:chExt cx="8280127" cy="1747450"/>
          </a:xfrm>
        </p:grpSpPr>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590800"/>
              <a:ext cx="8280127" cy="174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7"/>
            <p:cNvSpPr>
              <a:spLocks noChangeArrowheads="1"/>
            </p:cNvSpPr>
            <p:nvPr/>
          </p:nvSpPr>
          <p:spPr bwMode="auto">
            <a:xfrm>
              <a:off x="381000" y="2590800"/>
              <a:ext cx="8077200" cy="1747450"/>
            </a:xfrm>
            <a:prstGeom prst="rect">
              <a:avLst/>
            </a:prstGeom>
            <a:noFill/>
            <a:ln w="101600" algn="ctr">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zh-CN" altLang="zh-CN">
                <a:ea typeface="宋体" panose="02010600030101010101" pitchFamily="2" charset="-122"/>
              </a:endParaRPr>
            </a:p>
          </p:txBody>
        </p:sp>
      </p:gr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837" y="3402206"/>
            <a:ext cx="3657600"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7638" y="3205110"/>
            <a:ext cx="37369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837" y="4937294"/>
            <a:ext cx="3678237"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2512" y="4937294"/>
            <a:ext cx="3749675"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220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right)">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a:t>
            </a:r>
          </a:p>
        </p:txBody>
      </p:sp>
      <p:sp>
        <p:nvSpPr>
          <p:cNvPr id="3" name="Text Placeholder 2"/>
          <p:cNvSpPr>
            <a:spLocks noGrp="1"/>
          </p:cNvSpPr>
          <p:nvPr>
            <p:ph type="body" idx="1"/>
          </p:nvPr>
        </p:nvSpPr>
        <p:spPr/>
        <p:txBody>
          <a:bodyPr/>
          <a:lstStyle/>
          <a:p>
            <a:r>
              <a:rPr lang="en-US" dirty="0"/>
              <a:t>Association and data delivery</a:t>
            </a:r>
          </a:p>
          <a:p>
            <a:r>
              <a:rPr lang="en-US" dirty="0"/>
              <a:t>Security and privacy</a:t>
            </a:r>
          </a:p>
          <a:p>
            <a:r>
              <a:rPr lang="en-US" dirty="0"/>
              <a:t>Prioritization and power control </a:t>
            </a:r>
          </a:p>
        </p:txBody>
      </p:sp>
    </p:spTree>
    <p:extLst>
      <p:ext uri="{BB962C8B-B14F-4D97-AF65-F5344CB8AC3E}">
        <p14:creationId xmlns:p14="http://schemas.microsoft.com/office/powerpoint/2010/main" val="5202493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idx="1"/>
          </p:nvPr>
        </p:nvSpPr>
        <p:spPr/>
        <p:txBody>
          <a:bodyPr/>
          <a:lstStyle/>
          <a:p>
            <a:pPr fontAlgn="base"/>
            <a:r>
              <a:rPr lang="en-US" altLang="zh-CN" dirty="0"/>
              <a:t>The Channel Allocation Problem</a:t>
            </a:r>
          </a:p>
          <a:p>
            <a:pPr fontAlgn="base"/>
            <a:r>
              <a:rPr lang="en-US" altLang="zh-CN" dirty="0"/>
              <a:t>Multiple Access Protocols</a:t>
            </a:r>
          </a:p>
          <a:p>
            <a:pPr fontAlgn="base"/>
            <a:r>
              <a:rPr lang="en-US" altLang="zh-CN" dirty="0"/>
              <a:t>Ethernet</a:t>
            </a:r>
          </a:p>
          <a:p>
            <a:pPr fontAlgn="base"/>
            <a:r>
              <a:rPr lang="en-US" altLang="zh-CN" dirty="0"/>
              <a:t>Wireless LANs</a:t>
            </a:r>
          </a:p>
          <a:p>
            <a:pPr fontAlgn="base"/>
            <a:r>
              <a:rPr lang="en-US" altLang="zh-CN" dirty="0"/>
              <a:t>Bluetooth</a:t>
            </a:r>
          </a:p>
          <a:p>
            <a:pPr fontAlgn="base"/>
            <a:r>
              <a:rPr lang="en-US" altLang="zh-CN" dirty="0"/>
              <a:t>DOCSIS</a:t>
            </a:r>
          </a:p>
          <a:p>
            <a:pPr fontAlgn="base"/>
            <a:r>
              <a:rPr lang="en-US" altLang="zh-CN" dirty="0"/>
              <a:t>Data Link Layer Switching</a:t>
            </a:r>
          </a:p>
          <a:p>
            <a:pPr fontAlgn="base"/>
            <a:r>
              <a:rPr lang="en-US" altLang="zh-CN" dirty="0"/>
              <a:t>Summary</a:t>
            </a:r>
          </a:p>
          <a:p>
            <a:pPr lvl="1">
              <a:defRPr/>
            </a:pPr>
            <a:endParaRPr lang="en-US" dirty="0"/>
          </a:p>
        </p:txBody>
      </p:sp>
      <p:sp>
        <p:nvSpPr>
          <p:cNvPr id="5122" name="Title 1"/>
          <p:cNvSpPr>
            <a:spLocks noGrp="1"/>
          </p:cNvSpPr>
          <p:nvPr>
            <p:ph type="title"/>
          </p:nvPr>
        </p:nvSpPr>
        <p:spPr/>
        <p:txBody>
          <a:bodyPr/>
          <a:lstStyle/>
          <a:p>
            <a:r>
              <a:rPr lang="en-US" altLang="zh-CN" dirty="0">
                <a:ea typeface="宋体" panose="02010600030101010101" pitchFamily="2" charset="-122"/>
              </a:rPr>
              <a:t>The </a:t>
            </a:r>
            <a:r>
              <a:rPr lang="en-US" altLang="zh-CN" sz="3600" dirty="0"/>
              <a:t>Medium Access Control Sublayer</a:t>
            </a:r>
            <a:br>
              <a:rPr lang="en-US" altLang="zh-CN" dirty="0">
                <a:ea typeface="宋体" panose="02010600030101010101" pitchFamily="2" charset="-122"/>
              </a:rPr>
            </a:br>
            <a:r>
              <a:rPr lang="en-US" altLang="zh-CN" sz="2400" dirty="0">
                <a:solidFill>
                  <a:srgbClr val="7F7F7F"/>
                </a:solidFill>
                <a:ea typeface="宋体" panose="02010600030101010101" pitchFamily="2" charset="-122"/>
              </a:rPr>
              <a:t>Chapter 4</a:t>
            </a:r>
            <a:endParaRPr lang="en-US" altLang="zh-CN" dirty="0">
              <a:ea typeface="宋体" panose="02010600030101010101" pitchFamily="2" charset="-122"/>
            </a:endParaRPr>
          </a:p>
        </p:txBody>
      </p:sp>
    </p:spTree>
    <p:extLst>
      <p:ext uri="{BB962C8B-B14F-4D97-AF65-F5344CB8AC3E}">
        <p14:creationId xmlns:p14="http://schemas.microsoft.com/office/powerpoint/2010/main" val="246052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099">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Bluetooth</a:t>
            </a:r>
          </a:p>
        </p:txBody>
      </p:sp>
      <p:sp>
        <p:nvSpPr>
          <p:cNvPr id="3" name="Text Placeholder 2"/>
          <p:cNvSpPr>
            <a:spLocks noGrp="1"/>
          </p:cNvSpPr>
          <p:nvPr>
            <p:ph type="body" idx="1"/>
          </p:nvPr>
        </p:nvSpPr>
        <p:spPr/>
        <p:txBody>
          <a:bodyPr/>
          <a:lstStyle/>
          <a:p>
            <a:r>
              <a:rPr lang="en-US" dirty="0"/>
              <a:t>Bluetooth architecture</a:t>
            </a:r>
          </a:p>
          <a:p>
            <a:r>
              <a:rPr lang="en-US" dirty="0"/>
              <a:t>Bluetooth applications</a:t>
            </a:r>
          </a:p>
          <a:p>
            <a:r>
              <a:rPr lang="en-US" dirty="0"/>
              <a:t>Bluetooth protocol stack</a:t>
            </a:r>
          </a:p>
          <a:p>
            <a:r>
              <a:rPr lang="en-US" dirty="0"/>
              <a:t>Bluetooth radio layer</a:t>
            </a:r>
          </a:p>
          <a:p>
            <a:r>
              <a:rPr lang="en-US" dirty="0"/>
              <a:t>Bluetooth link layers</a:t>
            </a:r>
          </a:p>
          <a:p>
            <a:r>
              <a:rPr lang="en-US" dirty="0"/>
              <a:t>Bluetooth frame structure</a:t>
            </a:r>
          </a:p>
          <a:p>
            <a:r>
              <a:rPr lang="en-US" dirty="0"/>
              <a:t>Bluetooth 5</a:t>
            </a:r>
          </a:p>
        </p:txBody>
      </p:sp>
    </p:spTree>
    <p:extLst>
      <p:ext uri="{BB962C8B-B14F-4D97-AF65-F5344CB8AC3E}">
        <p14:creationId xmlns:p14="http://schemas.microsoft.com/office/powerpoint/2010/main" val="1741963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Bluetooth Architecture</a:t>
            </a:r>
          </a:p>
        </p:txBody>
      </p:sp>
      <p:sp>
        <p:nvSpPr>
          <p:cNvPr id="3" name="Text Placeholder 2"/>
          <p:cNvSpPr>
            <a:spLocks noGrp="1"/>
          </p:cNvSpPr>
          <p:nvPr>
            <p:ph type="body" idx="1"/>
          </p:nvPr>
        </p:nvSpPr>
        <p:spPr>
          <a:xfrm>
            <a:off x="457200" y="5289175"/>
            <a:ext cx="8229600" cy="1018367"/>
          </a:xfrm>
        </p:spPr>
        <p:txBody>
          <a:bodyPr/>
          <a:lstStyle/>
          <a:p>
            <a:pPr algn="ctr"/>
            <a:r>
              <a:rPr lang="en-US" dirty="0"/>
              <a:t>Two piconets can be connected to form a </a:t>
            </a:r>
            <a:r>
              <a:rPr lang="en-US" dirty="0" err="1"/>
              <a:t>scatternet</a:t>
            </a:r>
            <a:endParaRPr lang="en-US" dirty="0"/>
          </a:p>
        </p:txBody>
      </p:sp>
      <p:pic>
        <p:nvPicPr>
          <p:cNvPr id="5" name="Picture Placeholder 4" descr="Figure 4-30. Tw o piconets can be connected to form a scatternet."/>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452784" y="2526814"/>
            <a:ext cx="6435221" cy="3264725"/>
          </a:xfrm>
        </p:spPr>
      </p:pic>
      <p:sp>
        <p:nvSpPr>
          <p:cNvPr id="6" name="文本框 5">
            <a:extLst>
              <a:ext uri="{FF2B5EF4-FFF2-40B4-BE49-F238E27FC236}">
                <a16:creationId xmlns:a16="http://schemas.microsoft.com/office/drawing/2014/main" id="{53BCE0A2-7114-4F03-782B-4DE3BDFF7A89}"/>
              </a:ext>
            </a:extLst>
          </p:cNvPr>
          <p:cNvSpPr txBox="1"/>
          <p:nvPr/>
        </p:nvSpPr>
        <p:spPr>
          <a:xfrm>
            <a:off x="903835" y="1206722"/>
            <a:ext cx="7533118" cy="1200329"/>
          </a:xfrm>
          <a:prstGeom prst="rect">
            <a:avLst/>
          </a:prstGeom>
          <a:noFill/>
        </p:spPr>
        <p:txBody>
          <a:bodyPr wrap="square">
            <a:spAutoFit/>
          </a:bodyPr>
          <a:lstStyle/>
          <a:p>
            <a:r>
              <a:rPr lang="en-US" altLang="zh-CN" sz="2400" dirty="0">
                <a:ea typeface="宋体" panose="02010600030101010101" pitchFamily="2" charset="-122"/>
              </a:rPr>
              <a:t>Piconet master is connected to slave wireless devices</a:t>
            </a:r>
          </a:p>
          <a:p>
            <a:pPr marL="342900" lvl="1" indent="-342900">
              <a:buFont typeface="Arial" panose="020B0604020202020204" pitchFamily="34" charset="0"/>
              <a:buChar char="•"/>
            </a:pPr>
            <a:r>
              <a:rPr lang="en-US" altLang="zh-CN" sz="2400" dirty="0">
                <a:ea typeface="宋体" panose="02010600030101010101" pitchFamily="2" charset="-122"/>
              </a:rPr>
              <a:t>Slaves may be asleep (parked) to save power </a:t>
            </a:r>
          </a:p>
          <a:p>
            <a:pPr marL="342900" lvl="1" indent="-342900">
              <a:buFont typeface="Arial" panose="020B0604020202020204" pitchFamily="34" charset="0"/>
              <a:buChar char="•"/>
            </a:pPr>
            <a:r>
              <a:rPr lang="en-US" altLang="zh-CN" sz="2400" dirty="0">
                <a:ea typeface="宋体" panose="02010600030101010101" pitchFamily="2" charset="-122"/>
              </a:rPr>
              <a:t>Two piconets can be bridged into a scatternet</a:t>
            </a:r>
          </a:p>
        </p:txBody>
      </p:sp>
    </p:spTree>
    <p:extLst>
      <p:ext uri="{BB962C8B-B14F-4D97-AF65-F5344CB8AC3E}">
        <p14:creationId xmlns:p14="http://schemas.microsoft.com/office/powerpoint/2010/main" val="35736924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Bluetooth Protocol Stack</a:t>
            </a:r>
          </a:p>
        </p:txBody>
      </p:sp>
      <p:sp>
        <p:nvSpPr>
          <p:cNvPr id="3" name="Text Placeholder 2"/>
          <p:cNvSpPr>
            <a:spLocks noGrp="1"/>
          </p:cNvSpPr>
          <p:nvPr>
            <p:ph type="body" idx="1"/>
          </p:nvPr>
        </p:nvSpPr>
        <p:spPr>
          <a:xfrm>
            <a:off x="388833" y="5341528"/>
            <a:ext cx="8229600" cy="1018367"/>
          </a:xfrm>
        </p:spPr>
        <p:txBody>
          <a:bodyPr/>
          <a:lstStyle/>
          <a:p>
            <a:pPr algn="ctr"/>
            <a:r>
              <a:rPr lang="en-US" dirty="0"/>
              <a:t>The Bluetooth protocol architecture</a:t>
            </a:r>
          </a:p>
        </p:txBody>
      </p:sp>
      <p:pic>
        <p:nvPicPr>
          <p:cNvPr id="18" name="Picture Placeholder 17" descr="Figure 4-31. The Bluetooth protocol architectur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239141" y="2765972"/>
            <a:ext cx="6316370" cy="3084739"/>
          </a:xfrm>
        </p:spPr>
      </p:pic>
      <p:sp>
        <p:nvSpPr>
          <p:cNvPr id="5" name="文本框 4">
            <a:extLst>
              <a:ext uri="{FF2B5EF4-FFF2-40B4-BE49-F238E27FC236}">
                <a16:creationId xmlns:a16="http://schemas.microsoft.com/office/drawing/2014/main" id="{36E79270-4D0C-0B08-3B08-AB649AE22B51}"/>
              </a:ext>
            </a:extLst>
          </p:cNvPr>
          <p:cNvSpPr txBox="1"/>
          <p:nvPr/>
        </p:nvSpPr>
        <p:spPr>
          <a:xfrm>
            <a:off x="935765" y="1429903"/>
            <a:ext cx="7682668" cy="1200329"/>
          </a:xfrm>
          <a:prstGeom prst="rect">
            <a:avLst/>
          </a:prstGeom>
          <a:noFill/>
        </p:spPr>
        <p:txBody>
          <a:bodyPr wrap="square">
            <a:spAutoFit/>
          </a:bodyPr>
          <a:lstStyle/>
          <a:p>
            <a:r>
              <a:rPr lang="en-US" altLang="zh-CN" sz="2400" dirty="0">
                <a:ea typeface="宋体" panose="02010600030101010101" pitchFamily="2" charset="-122"/>
              </a:rPr>
              <a:t>Profiles give the set of protocols for a given application</a:t>
            </a:r>
          </a:p>
          <a:p>
            <a:pPr marL="342900" lvl="1" indent="-342900">
              <a:buFont typeface="Arial" panose="020B0604020202020204" pitchFamily="34" charset="0"/>
              <a:buChar char="•"/>
            </a:pPr>
            <a:r>
              <a:rPr lang="en-US" altLang="zh-CN" sz="2400" dirty="0">
                <a:ea typeface="宋体" panose="02010600030101010101" pitchFamily="2" charset="-122"/>
              </a:rPr>
              <a:t>25 profiles, including headset, intercom, streaming  audio, remote control, personal area network, …</a:t>
            </a:r>
          </a:p>
        </p:txBody>
      </p:sp>
    </p:spTree>
    <p:extLst>
      <p:ext uri="{BB962C8B-B14F-4D97-AF65-F5344CB8AC3E}">
        <p14:creationId xmlns:p14="http://schemas.microsoft.com/office/powerpoint/2010/main" val="4574886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Content Placeholder 3"/>
          <p:cNvSpPr>
            <a:spLocks noGrp="1"/>
          </p:cNvSpPr>
          <p:nvPr>
            <p:ph type="body" idx="1"/>
          </p:nvPr>
        </p:nvSpPr>
        <p:spPr/>
        <p:txBody>
          <a:bodyPr/>
          <a:lstStyle/>
          <a:p>
            <a:r>
              <a:rPr lang="en-US" altLang="zh-CN" dirty="0">
                <a:ea typeface="宋体" panose="02010600030101010101" pitchFamily="2" charset="-122"/>
              </a:rPr>
              <a:t>Radio layer</a:t>
            </a:r>
          </a:p>
          <a:p>
            <a:pPr lvl="1"/>
            <a:r>
              <a:rPr lang="en-US" altLang="zh-CN" dirty="0">
                <a:ea typeface="宋体" panose="02010600030101010101" pitchFamily="2" charset="-122"/>
              </a:rPr>
              <a:t>Uses adaptive frequency hopping in 2.4 GHz band</a:t>
            </a:r>
          </a:p>
          <a:p>
            <a:pPr lvl="1"/>
            <a:endParaRPr lang="en-US" altLang="zh-CN" dirty="0">
              <a:ea typeface="宋体" panose="02010600030101010101" pitchFamily="2" charset="-122"/>
            </a:endParaRPr>
          </a:p>
          <a:p>
            <a:r>
              <a:rPr lang="en-US" altLang="zh-CN" dirty="0">
                <a:ea typeface="宋体" panose="02010600030101010101" pitchFamily="2" charset="-122"/>
              </a:rPr>
              <a:t>Link layer</a:t>
            </a:r>
          </a:p>
          <a:p>
            <a:pPr lvl="1"/>
            <a:r>
              <a:rPr lang="en-US" altLang="zh-CN" dirty="0">
                <a:ea typeface="宋体" panose="02010600030101010101" pitchFamily="2" charset="-122"/>
              </a:rPr>
              <a:t>TDM with timeslots for master and slaves</a:t>
            </a:r>
          </a:p>
          <a:p>
            <a:pPr lvl="1"/>
            <a:r>
              <a:rPr lang="en-US" altLang="zh-CN" dirty="0">
                <a:ea typeface="宋体" panose="02010600030101010101" pitchFamily="2" charset="-122"/>
              </a:rPr>
              <a:t>Synchronous CO for periodic slots in each direction</a:t>
            </a:r>
          </a:p>
          <a:p>
            <a:pPr lvl="1"/>
            <a:r>
              <a:rPr lang="en-US" altLang="zh-CN" dirty="0">
                <a:ea typeface="宋体" panose="02010600030101010101" pitchFamily="2" charset="-122"/>
              </a:rPr>
              <a:t>Asynchronous CL for packet-switched data</a:t>
            </a:r>
          </a:p>
          <a:p>
            <a:pPr lvl="1"/>
            <a:r>
              <a:rPr lang="en-US" altLang="zh-CN" dirty="0">
                <a:ea typeface="宋体" panose="02010600030101010101" pitchFamily="2" charset="-122"/>
              </a:rPr>
              <a:t>Links undergo pairing (user confirms passkey/PIN) to authorize them before use</a:t>
            </a:r>
          </a:p>
        </p:txBody>
      </p:sp>
      <p:sp>
        <p:nvSpPr>
          <p:cNvPr id="58370" name="Title 1"/>
          <p:cNvSpPr>
            <a:spLocks noGrp="1"/>
          </p:cNvSpPr>
          <p:nvPr>
            <p:ph type="title"/>
          </p:nvPr>
        </p:nvSpPr>
        <p:spPr/>
        <p:txBody>
          <a:bodyPr/>
          <a:lstStyle/>
          <a:p>
            <a:r>
              <a:rPr lang="en-US" altLang="zh-CN">
                <a:ea typeface="宋体" panose="02010600030101010101" pitchFamily="2" charset="-122"/>
              </a:rPr>
              <a:t>Bluetooth Radio / Link Layers</a:t>
            </a:r>
          </a:p>
        </p:txBody>
      </p:sp>
    </p:spTree>
    <p:extLst>
      <p:ext uri="{BB962C8B-B14F-4D97-AF65-F5344CB8AC3E}">
        <p14:creationId xmlns:p14="http://schemas.microsoft.com/office/powerpoint/2010/main" val="39759594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Bluetooth Frame Structure </a:t>
            </a:r>
          </a:p>
        </p:txBody>
      </p:sp>
      <p:sp>
        <p:nvSpPr>
          <p:cNvPr id="3" name="Text Placeholder 2"/>
          <p:cNvSpPr>
            <a:spLocks noGrp="1"/>
          </p:cNvSpPr>
          <p:nvPr>
            <p:ph type="body" idx="1"/>
          </p:nvPr>
        </p:nvSpPr>
        <p:spPr/>
        <p:txBody>
          <a:bodyPr/>
          <a:lstStyle/>
          <a:p>
            <a:pPr algn="ctr"/>
            <a:r>
              <a:rPr lang="en-US" dirty="0"/>
              <a:t>Typical Bluetooth data frame at (a) basic and (b) enhanced data rates.</a:t>
            </a:r>
          </a:p>
        </p:txBody>
      </p:sp>
      <p:pic>
        <p:nvPicPr>
          <p:cNvPr id="11" name="Picture Placeholder 10" descr="Figure 4-32. Typical Bluetooth data frame at (a) basic and (b) enhanced, data rat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82133" y="2375346"/>
            <a:ext cx="7179733" cy="3184808"/>
          </a:xfrm>
        </p:spPr>
      </p:pic>
      <p:sp>
        <p:nvSpPr>
          <p:cNvPr id="5" name="文本框 4">
            <a:extLst>
              <a:ext uri="{FF2B5EF4-FFF2-40B4-BE49-F238E27FC236}">
                <a16:creationId xmlns:a16="http://schemas.microsoft.com/office/drawing/2014/main" id="{33C03634-500C-BDD3-CA5C-953C94879D1A}"/>
              </a:ext>
            </a:extLst>
          </p:cNvPr>
          <p:cNvSpPr txBox="1"/>
          <p:nvPr/>
        </p:nvSpPr>
        <p:spPr>
          <a:xfrm>
            <a:off x="853945" y="1391530"/>
            <a:ext cx="7914039" cy="830997"/>
          </a:xfrm>
          <a:prstGeom prst="rect">
            <a:avLst/>
          </a:prstGeom>
          <a:noFill/>
        </p:spPr>
        <p:txBody>
          <a:bodyPr wrap="square">
            <a:spAutoFit/>
          </a:bodyPr>
          <a:lstStyle/>
          <a:p>
            <a:r>
              <a:rPr lang="en-US" altLang="zh-CN" sz="2400" dirty="0">
                <a:ea typeface="宋体" panose="02010600030101010101" pitchFamily="2" charset="-122"/>
              </a:rPr>
              <a:t>Time is slotted; enhanced data rates send faster but for the same time; addresses are only 3 bits for 8 devices</a:t>
            </a:r>
          </a:p>
        </p:txBody>
      </p:sp>
    </p:spTree>
    <p:extLst>
      <p:ext uri="{BB962C8B-B14F-4D97-AF65-F5344CB8AC3E}">
        <p14:creationId xmlns:p14="http://schemas.microsoft.com/office/powerpoint/2010/main" val="13683585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Bluetooth 5</a:t>
            </a:r>
          </a:p>
        </p:txBody>
      </p:sp>
      <p:sp>
        <p:nvSpPr>
          <p:cNvPr id="3" name="Text Placeholder 2"/>
          <p:cNvSpPr>
            <a:spLocks noGrp="1"/>
          </p:cNvSpPr>
          <p:nvPr>
            <p:ph type="body" idx="1"/>
          </p:nvPr>
        </p:nvSpPr>
        <p:spPr/>
        <p:txBody>
          <a:bodyPr/>
          <a:lstStyle/>
          <a:p>
            <a:r>
              <a:rPr lang="en-US" dirty="0"/>
              <a:t>Support for Internet of Things devices</a:t>
            </a:r>
          </a:p>
          <a:p>
            <a:r>
              <a:rPr lang="en-US" dirty="0"/>
              <a:t>Speed increased from 1 Mbps to 2 Mbps</a:t>
            </a:r>
          </a:p>
          <a:p>
            <a:r>
              <a:rPr lang="en-US" dirty="0"/>
              <a:t>Message size has gone up from 31 bytes to 255 bytes</a:t>
            </a:r>
          </a:p>
          <a:p>
            <a:r>
              <a:rPr lang="en-US" dirty="0"/>
              <a:t>Range indoors has gone up from 10 m to 40 m</a:t>
            </a:r>
          </a:p>
          <a:p>
            <a:r>
              <a:rPr lang="en-US" dirty="0"/>
              <a:t>Power requirements have been reduced slightly</a:t>
            </a:r>
          </a:p>
          <a:p>
            <a:r>
              <a:rPr lang="en-US" dirty="0"/>
              <a:t>Range of the beacons has gone up slightly</a:t>
            </a:r>
          </a:p>
          <a:p>
            <a:r>
              <a:rPr lang="en-US" dirty="0"/>
              <a:t>Slightly better security</a:t>
            </a:r>
          </a:p>
        </p:txBody>
      </p:sp>
    </p:spTree>
    <p:extLst>
      <p:ext uri="{BB962C8B-B14F-4D97-AF65-F5344CB8AC3E}">
        <p14:creationId xmlns:p14="http://schemas.microsoft.com/office/powerpoint/2010/main" val="3895065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idx="1"/>
          </p:nvPr>
        </p:nvSpPr>
        <p:spPr/>
        <p:txBody>
          <a:bodyPr/>
          <a:lstStyle/>
          <a:p>
            <a:pPr fontAlgn="base"/>
            <a:r>
              <a:rPr lang="en-US" altLang="zh-CN" dirty="0"/>
              <a:t>The Channel Allocation Problem</a:t>
            </a:r>
          </a:p>
          <a:p>
            <a:pPr fontAlgn="base"/>
            <a:r>
              <a:rPr lang="en-US" altLang="zh-CN" dirty="0"/>
              <a:t>Multiple Access Protocols</a:t>
            </a:r>
          </a:p>
          <a:p>
            <a:pPr fontAlgn="base"/>
            <a:r>
              <a:rPr lang="en-US" altLang="zh-CN" dirty="0"/>
              <a:t>Ethernet</a:t>
            </a:r>
          </a:p>
          <a:p>
            <a:pPr fontAlgn="base"/>
            <a:r>
              <a:rPr lang="en-US" altLang="zh-CN" dirty="0"/>
              <a:t>Wireless LANs</a:t>
            </a:r>
          </a:p>
          <a:p>
            <a:pPr fontAlgn="base"/>
            <a:r>
              <a:rPr lang="en-US" altLang="zh-CN" dirty="0"/>
              <a:t>Bluetooth</a:t>
            </a:r>
          </a:p>
          <a:p>
            <a:pPr fontAlgn="base"/>
            <a:r>
              <a:rPr lang="en-US" altLang="zh-CN" dirty="0"/>
              <a:t>DOCSIS</a:t>
            </a:r>
          </a:p>
          <a:p>
            <a:pPr fontAlgn="base"/>
            <a:r>
              <a:rPr lang="en-US" altLang="zh-CN" dirty="0"/>
              <a:t>Data Link Layer Switching</a:t>
            </a:r>
          </a:p>
          <a:p>
            <a:pPr fontAlgn="base"/>
            <a:r>
              <a:rPr lang="en-US" altLang="zh-CN" dirty="0"/>
              <a:t>Summary</a:t>
            </a:r>
          </a:p>
          <a:p>
            <a:pPr lvl="1">
              <a:defRPr/>
            </a:pPr>
            <a:endParaRPr lang="en-US" dirty="0"/>
          </a:p>
        </p:txBody>
      </p:sp>
      <p:sp>
        <p:nvSpPr>
          <p:cNvPr id="5122" name="Title 1"/>
          <p:cNvSpPr>
            <a:spLocks noGrp="1"/>
          </p:cNvSpPr>
          <p:nvPr>
            <p:ph type="title"/>
          </p:nvPr>
        </p:nvSpPr>
        <p:spPr/>
        <p:txBody>
          <a:bodyPr/>
          <a:lstStyle/>
          <a:p>
            <a:r>
              <a:rPr lang="en-US" altLang="zh-CN" dirty="0">
                <a:ea typeface="宋体" panose="02010600030101010101" pitchFamily="2" charset="-122"/>
              </a:rPr>
              <a:t>The </a:t>
            </a:r>
            <a:r>
              <a:rPr lang="en-US" altLang="zh-CN" sz="3600" dirty="0"/>
              <a:t>Medium Access Control Sublayer</a:t>
            </a:r>
            <a:br>
              <a:rPr lang="en-US" altLang="zh-CN" dirty="0">
                <a:ea typeface="宋体" panose="02010600030101010101" pitchFamily="2" charset="-122"/>
              </a:rPr>
            </a:br>
            <a:r>
              <a:rPr lang="en-US" altLang="zh-CN" sz="2400" dirty="0">
                <a:solidFill>
                  <a:srgbClr val="7F7F7F"/>
                </a:solidFill>
                <a:ea typeface="宋体" panose="02010600030101010101" pitchFamily="2" charset="-122"/>
              </a:rPr>
              <a:t>Chapter 4</a:t>
            </a:r>
            <a:endParaRPr lang="en-US" altLang="zh-CN" dirty="0">
              <a:ea typeface="宋体" panose="02010600030101010101" pitchFamily="2" charset="-122"/>
            </a:endParaRPr>
          </a:p>
        </p:txBody>
      </p:sp>
    </p:spTree>
    <p:extLst>
      <p:ext uri="{BB962C8B-B14F-4D97-AF65-F5344CB8AC3E}">
        <p14:creationId xmlns:p14="http://schemas.microsoft.com/office/powerpoint/2010/main" val="363568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099">
                                            <p:txEl>
                                              <p:pRg st="5" end="5"/>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Custom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6999</Words>
  <Application>Microsoft Office PowerPoint</Application>
  <PresentationFormat>全屏显示(4:3)</PresentationFormat>
  <Paragraphs>788</Paragraphs>
  <Slides>120</Slides>
  <Notes>71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120</vt:i4>
      </vt:variant>
    </vt:vector>
  </HeadingPairs>
  <TitlesOfParts>
    <vt:vector size="131" baseType="lpstr">
      <vt:lpstr>Baby Kruffy</vt:lpstr>
      <vt:lpstr>Noto Sans Symbols</vt:lpstr>
      <vt:lpstr>等线</vt:lpstr>
      <vt:lpstr>microsoft yahei</vt:lpstr>
      <vt:lpstr>microsoft yahei</vt:lpstr>
      <vt:lpstr>Arial</vt:lpstr>
      <vt:lpstr>Calibri</vt:lpstr>
      <vt:lpstr>Calibri Light</vt:lpstr>
      <vt:lpstr>Cambria Math</vt:lpstr>
      <vt:lpstr>Times New Roman</vt:lpstr>
      <vt:lpstr>508 Lecture</vt:lpstr>
      <vt:lpstr>COMPUTER NETWORKS</vt:lpstr>
      <vt:lpstr>The MAC Sublayer</vt:lpstr>
      <vt:lpstr>The Medium Access Control Sublayer Chapter 4</vt:lpstr>
      <vt:lpstr>The Channel Allocation Problem</vt:lpstr>
      <vt:lpstr>Multiple Access Problem</vt:lpstr>
      <vt:lpstr>Static Channel Allocation</vt:lpstr>
      <vt:lpstr>Assumptions for Dynamic Channel Allocation</vt:lpstr>
      <vt:lpstr>The Medium Access Control Sublayer Chapter 4</vt:lpstr>
      <vt:lpstr>Multiple Access Protocols</vt:lpstr>
      <vt:lpstr>ALOHA</vt:lpstr>
      <vt:lpstr>ALOHA Network</vt:lpstr>
      <vt:lpstr>Pure ALOHA </vt:lpstr>
      <vt:lpstr>Vulnerable Period（冲突危险周期）</vt:lpstr>
      <vt:lpstr>Example</vt:lpstr>
      <vt:lpstr>Channel Utilization (1)</vt:lpstr>
      <vt:lpstr>Channel Utilization (2)</vt:lpstr>
      <vt:lpstr>Example</vt:lpstr>
      <vt:lpstr>Solution</vt:lpstr>
      <vt:lpstr>Slotted ALOHA</vt:lpstr>
      <vt:lpstr>Throughput versus offered traffic</vt:lpstr>
      <vt:lpstr>Example</vt:lpstr>
      <vt:lpstr>Carrier Sense Multiple Access Protocols</vt:lpstr>
      <vt:lpstr>CSMA</vt:lpstr>
      <vt:lpstr>Behavior of three persistence methods</vt:lpstr>
      <vt:lpstr>1-persistent CSMA</vt:lpstr>
      <vt:lpstr>Nonpersistent CSMA</vt:lpstr>
      <vt:lpstr>p-persistent CSMA</vt:lpstr>
      <vt:lpstr>Flow diagram for three persistence methods</vt:lpstr>
      <vt:lpstr>Persistent and Nonpersistent CSMA</vt:lpstr>
      <vt:lpstr>CSMA with Collision Detection (1)</vt:lpstr>
      <vt:lpstr>CSMA with Collision Detection (2)</vt:lpstr>
      <vt:lpstr>Collision of the first bit in CSMA/CD</vt:lpstr>
      <vt:lpstr>Collision and abortion in CSMA/CD</vt:lpstr>
      <vt:lpstr>Flow diagram for CSMA/CD</vt:lpstr>
      <vt:lpstr>Collision Detection</vt:lpstr>
      <vt:lpstr>Example</vt:lpstr>
      <vt:lpstr>Collision-Free Protocols</vt:lpstr>
      <vt:lpstr>A Bit-Map Protocol</vt:lpstr>
      <vt:lpstr>Token Passing</vt:lpstr>
      <vt:lpstr>Binary Countdown</vt:lpstr>
      <vt:lpstr>Limited-Contention Protocols (1 of 2)</vt:lpstr>
      <vt:lpstr>Limited-Contention Protocols (2 of 2)</vt:lpstr>
      <vt:lpstr>The Adaptive Tree-Walk Protocol</vt:lpstr>
      <vt:lpstr>Adaptive Tree Walk：Example</vt:lpstr>
      <vt:lpstr>Wireless LAN Protocols</vt:lpstr>
      <vt:lpstr>Hidden Terminals and Exposed Terminals  </vt:lpstr>
      <vt:lpstr>Wireless LAN Protocols (2 of 2)</vt:lpstr>
      <vt:lpstr>The Medium Access Control Sublayer Chapter 4</vt:lpstr>
      <vt:lpstr>Ethernet (1 of 2)</vt:lpstr>
      <vt:lpstr>Ethernet (2 of 2)</vt:lpstr>
      <vt:lpstr>Ethernet</vt:lpstr>
      <vt:lpstr>Classic Ethernet Physical Layer</vt:lpstr>
      <vt:lpstr>Classic Ethernet – Implementation</vt:lpstr>
      <vt:lpstr>Classic Ethernet – 10Base5 and 10Base2</vt:lpstr>
      <vt:lpstr>Classic Ethernet – 10BaseT and 10BaseF</vt:lpstr>
      <vt:lpstr>Classic Ethernet Frame Formats</vt:lpstr>
      <vt:lpstr>Classic Ethernet MAC Sublayer Protocol</vt:lpstr>
      <vt:lpstr>Classic Ethernet – CSMA/CD with BEB</vt:lpstr>
      <vt:lpstr>Classic Ethernet – Addressing</vt:lpstr>
      <vt:lpstr>Classic Ethernet – unicast and multicast address</vt:lpstr>
      <vt:lpstr>Example</vt:lpstr>
      <vt:lpstr>Ethernet Performance</vt:lpstr>
      <vt:lpstr>Classic Ethernet – Bandwidth sharing</vt:lpstr>
      <vt:lpstr>Collision domains</vt:lpstr>
      <vt:lpstr>Full-duplex Switched Ethernet</vt:lpstr>
      <vt:lpstr>Switched Ethernet (1 of 2)</vt:lpstr>
      <vt:lpstr>Switched Ethernet (2 of 2)</vt:lpstr>
      <vt:lpstr>Fast Ethernet</vt:lpstr>
      <vt:lpstr>Encoding for fast Ethernet</vt:lpstr>
      <vt:lpstr>Gigabit Ethernet</vt:lpstr>
      <vt:lpstr>Gigabit Ethernet – operation mode</vt:lpstr>
      <vt:lpstr>Gigabit Ethernet – network radius</vt:lpstr>
      <vt:lpstr>Gigabit Ethernet -implementation</vt:lpstr>
      <vt:lpstr>Encoding in Gigabit Ethernet</vt:lpstr>
      <vt:lpstr>10-Gigabit Ethernet</vt:lpstr>
      <vt:lpstr>The Medium Access Control Sublayer Chapter 4</vt:lpstr>
      <vt:lpstr>Wireless LANs</vt:lpstr>
      <vt:lpstr>The 802.11 Architecture and Protocol Stack (1 of 2)</vt:lpstr>
      <vt:lpstr>The 802.11 Architecture and Protocol Stack (2 of 2)</vt:lpstr>
      <vt:lpstr>Basic Service Set &amp; Extended Service Set</vt:lpstr>
      <vt:lpstr>802.11 physical layer</vt:lpstr>
      <vt:lpstr>Flow Diagram for CSMA/CA</vt:lpstr>
      <vt:lpstr>The 802.11 MAC Sublayer Protocol (1 of 4)</vt:lpstr>
      <vt:lpstr>The 802.11 MAC Sublayer Protocol (2 of 4)</vt:lpstr>
      <vt:lpstr>The 802.11 MAC Sublayer Protocol (3 of 4)</vt:lpstr>
      <vt:lpstr>The 802.11 MAC Sublayer Protocol (4 of 4)</vt:lpstr>
      <vt:lpstr>帧间间隔IFS (interframe space)</vt:lpstr>
      <vt:lpstr>The 802.11 Frame Structure</vt:lpstr>
      <vt:lpstr>Subfields in Frame Control field</vt:lpstr>
      <vt:lpstr>Addressing Mechanism</vt:lpstr>
      <vt:lpstr>Services</vt:lpstr>
      <vt:lpstr>The Medium Access Control Sublayer Chapter 4</vt:lpstr>
      <vt:lpstr>Bluetooth</vt:lpstr>
      <vt:lpstr>Bluetooth Architecture</vt:lpstr>
      <vt:lpstr>The Bluetooth Protocol Stack</vt:lpstr>
      <vt:lpstr>Bluetooth Radio / Link Layers</vt:lpstr>
      <vt:lpstr>The Bluetooth Frame Structure </vt:lpstr>
      <vt:lpstr>Bluetooth 5</vt:lpstr>
      <vt:lpstr>The Medium Access Control Sublayer Chapter 4</vt:lpstr>
      <vt:lpstr>DOCSIS</vt:lpstr>
      <vt:lpstr>The Medium Access Control Sublayer Chapter 4</vt:lpstr>
      <vt:lpstr>Data Link Layer Switching</vt:lpstr>
      <vt:lpstr>Learning Bridges (1 of 3)</vt:lpstr>
      <vt:lpstr>Learning Bridges (2 of 3)</vt:lpstr>
      <vt:lpstr>Learning Bridges (3 of 3)</vt:lpstr>
      <vt:lpstr>Spanning-Tree Bridges (1 of 4)</vt:lpstr>
      <vt:lpstr>Spanning-Tree Bridges (2 of 4)</vt:lpstr>
      <vt:lpstr>Spanning-Tree Bridges (3 of 4)</vt:lpstr>
      <vt:lpstr>Spanning-Tree Bridges (4 of 4)</vt:lpstr>
      <vt:lpstr>Repeaters, Hubs, Bridges, Switches, Routers, and Gateways</vt:lpstr>
      <vt:lpstr>Virtual LANs (1 of 2)</vt:lpstr>
      <vt:lpstr>Virtual LANs (2 of 2)</vt:lpstr>
      <vt:lpstr>The IEEE 802.1Q Standard (1 of 2)</vt:lpstr>
      <vt:lpstr>The IEEE 802.1Q Standard (2 of 2)</vt:lpstr>
      <vt:lpstr>The Medium Access Control Sublayer Chapter 4</vt:lpstr>
      <vt:lpstr>Summary (1 of 4)</vt:lpstr>
      <vt:lpstr>Summary (2 of 4)</vt:lpstr>
      <vt:lpstr>Summary (3 of 4)</vt:lpstr>
      <vt:lpstr>Summary (4 of 4)</vt:lpstr>
      <vt:lpstr>Copyright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modified xsi:type="dcterms:W3CDTF">2023-11-13T12:08:31Z</dcterms:modified>
</cp:coreProperties>
</file>